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6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6" r:id="rId3"/>
    <p:sldId id="309" r:id="rId4"/>
    <p:sldId id="308" r:id="rId5"/>
    <p:sldId id="297" r:id="rId6"/>
    <p:sldId id="311" r:id="rId7"/>
    <p:sldId id="302" r:id="rId8"/>
    <p:sldId id="303" r:id="rId9"/>
    <p:sldId id="298" r:id="rId10"/>
    <p:sldId id="295" r:id="rId11"/>
    <p:sldId id="294" r:id="rId12"/>
    <p:sldId id="305" r:id="rId13"/>
    <p:sldId id="306" r:id="rId14"/>
    <p:sldId id="300" r:id="rId15"/>
    <p:sldId id="312" r:id="rId16"/>
    <p:sldId id="301" r:id="rId17"/>
    <p:sldId id="307" r:id="rId18"/>
    <p:sldId id="310" r:id="rId19"/>
  </p:sldIdLst>
  <p:sldSz cx="9144000" cy="6858000" type="screen4x3"/>
  <p:notesSz cx="6802438" cy="993457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2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700000"/>
    <a:srgbClr val="FFCCCC"/>
    <a:srgbClr val="B40000"/>
    <a:srgbClr val="FF9999"/>
    <a:srgbClr val="CCECFF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87841" autoAdjust="0"/>
  </p:normalViewPr>
  <p:slideViewPr>
    <p:cSldViewPr showGuides="1">
      <p:cViewPr varScale="1">
        <p:scale>
          <a:sx n="95" d="100"/>
          <a:sy n="95" d="100"/>
        </p:scale>
        <p:origin x="4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2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aktywni%20og&#243;&#322;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ykres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ykres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ykres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ykresy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ykresy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sp%20zatrudnieni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bezrobocie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bezrobocie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bezrobocie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bezrobocie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aktywni%20og&#243;&#322;e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ynagrodzeni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aktywni%20og&#243;&#322;e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aktywni%20og&#243;&#322;e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aktywni%20og&#243;&#322;em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aktywni%20og&#243;&#322;em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neet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sp%20aktywno&#347;ci%2015-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&#243;j%20komputerek\management\2016\projekt%20aktywizacji%20os&#243;b%20m&#322;odych\wsp%20aktywno&#347;ci%2015-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Województwo lubelskie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TABLICA!$B$71</c:f>
              <c:strCache>
                <c:ptCount val="1"/>
                <c:pt idx="0">
                  <c:v>LUBELSKIE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0640246831384762E-2"/>
                  <c:y val="-4.5820989460771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467489437949209E-3"/>
                  <c:y val="-6.618587366555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467489437949209E-3"/>
                  <c:y val="-6.618587366555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733744718974605E-2"/>
                  <c:y val="-7.6368315767952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733744718974605E-2"/>
                  <c:y val="-9.1641978921543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TABLICA!$C$69:$H$69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TABLICA!$C$71:$H$71</c:f>
              <c:numCache>
                <c:formatCode>#,##0</c:formatCode>
                <c:ptCount val="6"/>
                <c:pt idx="0">
                  <c:v>503</c:v>
                </c:pt>
                <c:pt idx="1">
                  <c:v>480</c:v>
                </c:pt>
                <c:pt idx="2">
                  <c:v>461</c:v>
                </c:pt>
                <c:pt idx="3">
                  <c:v>448</c:v>
                </c:pt>
                <c:pt idx="4">
                  <c:v>432</c:v>
                </c:pt>
                <c:pt idx="5">
                  <c:v>452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246616"/>
        <c:axId val="244244656"/>
      </c:lineChart>
      <c:catAx>
        <c:axId val="244246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4656"/>
        <c:crosses val="autoZero"/>
        <c:auto val="1"/>
        <c:lblAlgn val="ctr"/>
        <c:lblOffset val="100"/>
        <c:noMultiLvlLbl val="0"/>
      </c:catAx>
      <c:valAx>
        <c:axId val="24424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6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000" b="1" dirty="0"/>
              <a:t>Pracujący w wieku 15-29 lat w 2015 r.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'aktywni 15-29'!$M$26:$M$41</c:f>
              <c:strCache>
                <c:ptCount val="16"/>
                <c:pt idx="0">
                  <c:v>MAZOWIECKIE</c:v>
                </c:pt>
                <c:pt idx="1">
                  <c:v>ŚLĄSKIE</c:v>
                </c:pt>
                <c:pt idx="2">
                  <c:v>WIELKOPOLSKIE</c:v>
                </c:pt>
                <c:pt idx="3">
                  <c:v>MAŁOPOLSKIE</c:v>
                </c:pt>
                <c:pt idx="4">
                  <c:v>ŁÓDZKIE</c:v>
                </c:pt>
                <c:pt idx="5">
                  <c:v>POMORSKIE</c:v>
                </c:pt>
                <c:pt idx="6">
                  <c:v>DOLNOŚLĄSKIE</c:v>
                </c:pt>
                <c:pt idx="7">
                  <c:v>KUJAWSKO-POMORSKIE</c:v>
                </c:pt>
                <c:pt idx="8">
                  <c:v>LUBELSKIE</c:v>
                </c:pt>
                <c:pt idx="9">
                  <c:v>PODKARPACKIE</c:v>
                </c:pt>
                <c:pt idx="10">
                  <c:v>ŚWIĘTOKRZYSKIE</c:v>
                </c:pt>
                <c:pt idx="11">
                  <c:v>WARMIŃSKO-MAZURSKIE</c:v>
                </c:pt>
                <c:pt idx="12">
                  <c:v>ZACHODNIOPOMORSKIE</c:v>
                </c:pt>
                <c:pt idx="13">
                  <c:v>PODLASKIE</c:v>
                </c:pt>
                <c:pt idx="14">
                  <c:v>OPOLSKIE</c:v>
                </c:pt>
                <c:pt idx="15">
                  <c:v>LUBUSKIE</c:v>
                </c:pt>
              </c:strCache>
            </c:strRef>
          </c:cat>
          <c:val>
            <c:numRef>
              <c:f>'aktywni 15-29'!$N$26:$N$41</c:f>
              <c:numCache>
                <c:formatCode>#,##0</c:formatCode>
                <c:ptCount val="16"/>
                <c:pt idx="0">
                  <c:v>515</c:v>
                </c:pt>
                <c:pt idx="1">
                  <c:v>335</c:v>
                </c:pt>
                <c:pt idx="2">
                  <c:v>279</c:v>
                </c:pt>
                <c:pt idx="3">
                  <c:v>262</c:v>
                </c:pt>
                <c:pt idx="4">
                  <c:v>233</c:v>
                </c:pt>
                <c:pt idx="5">
                  <c:v>206</c:v>
                </c:pt>
                <c:pt idx="6">
                  <c:v>204</c:v>
                </c:pt>
                <c:pt idx="7">
                  <c:v>174</c:v>
                </c:pt>
                <c:pt idx="8">
                  <c:v>166</c:v>
                </c:pt>
                <c:pt idx="9">
                  <c:v>136</c:v>
                </c:pt>
                <c:pt idx="10">
                  <c:v>113</c:v>
                </c:pt>
                <c:pt idx="11">
                  <c:v>99</c:v>
                </c:pt>
                <c:pt idx="12">
                  <c:v>93</c:v>
                </c:pt>
                <c:pt idx="13">
                  <c:v>83</c:v>
                </c:pt>
                <c:pt idx="14">
                  <c:v>73</c:v>
                </c:pt>
                <c:pt idx="15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4448208"/>
        <c:axId val="294444680"/>
      </c:barChart>
      <c:catAx>
        <c:axId val="29444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4680"/>
        <c:crosses val="autoZero"/>
        <c:auto val="1"/>
        <c:lblAlgn val="ctr"/>
        <c:lblOffset val="100"/>
        <c:noMultiLvlLbl val="0"/>
      </c:catAx>
      <c:valAx>
        <c:axId val="29444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/>
              <a:t>Polska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6665244969378827E-2"/>
                  <c:y val="-9.477981918926801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161198600174979E-2"/>
                  <c:y val="1.415718868474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88101487314057E-2"/>
                  <c:y val="1.9962088072324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Arkusz5!$F$5:$H$5</c:f>
              <c:strCache>
                <c:ptCount val="3"/>
                <c:pt idx="0">
                  <c:v>Rolnictwo</c:v>
                </c:pt>
                <c:pt idx="1">
                  <c:v>Przemysł</c:v>
                </c:pt>
                <c:pt idx="2">
                  <c:v>Usługi</c:v>
                </c:pt>
              </c:strCache>
            </c:strRef>
          </c:cat>
          <c:val>
            <c:numRef>
              <c:f>Arkusz5!$F$6:$H$6</c:f>
              <c:numCache>
                <c:formatCode>0.0</c:formatCode>
                <c:ptCount val="3"/>
                <c:pt idx="0">
                  <c:v>11.49589654314847</c:v>
                </c:pt>
                <c:pt idx="1">
                  <c:v>30.440189007709524</c:v>
                </c:pt>
                <c:pt idx="2">
                  <c:v>57.753046505844317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/>
              <a:t>Województwo Lubelskie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8811679790026246E-2"/>
                  <c:y val="-1.32859434237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9183070866141735E-2"/>
                  <c:y val="-5.5472805482648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791994750656191E-2"/>
                  <c:y val="6.5137795275590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Arkusz5!$F$5:$H$5</c:f>
              <c:strCache>
                <c:ptCount val="3"/>
                <c:pt idx="0">
                  <c:v>Rolnictwo</c:v>
                </c:pt>
                <c:pt idx="1">
                  <c:v>Przemysł</c:v>
                </c:pt>
                <c:pt idx="2">
                  <c:v>Usługi</c:v>
                </c:pt>
              </c:strCache>
            </c:strRef>
          </c:cat>
          <c:val>
            <c:numRef>
              <c:f>Arkusz5!$F$11:$H$11</c:f>
              <c:numCache>
                <c:formatCode>0.0</c:formatCode>
                <c:ptCount val="3"/>
                <c:pt idx="0">
                  <c:v>21.929824561403507</c:v>
                </c:pt>
                <c:pt idx="1">
                  <c:v>23.001949317738791</c:v>
                </c:pt>
                <c:pt idx="2">
                  <c:v>54.775828460038987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Arkusz4!$A$5</c:f>
              <c:strCache>
                <c:ptCount val="1"/>
                <c:pt idx="0">
                  <c:v>LUBELSKIE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3641417324752274E-3"/>
                  <c:y val="-6.9656285868998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410354331188743E-3"/>
                  <c:y val="-6.3323896244543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251389764306942E-2"/>
                  <c:y val="-0.10131823399127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4979673229257331E-2"/>
                  <c:y val="-0.10131823399127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2343814961732555E-2"/>
                  <c:y val="-9.4985844366815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Arkusz4!$Q$4:$V$4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Arkusz4!$Q$5:$V$5</c:f>
              <c:numCache>
                <c:formatCode>#,##0</c:formatCode>
                <c:ptCount val="6"/>
                <c:pt idx="0">
                  <c:v>986</c:v>
                </c:pt>
                <c:pt idx="1">
                  <c:v>970</c:v>
                </c:pt>
                <c:pt idx="2">
                  <c:v>947</c:v>
                </c:pt>
                <c:pt idx="3">
                  <c:v>958</c:v>
                </c:pt>
                <c:pt idx="4">
                  <c:v>988</c:v>
                </c:pt>
                <c:pt idx="5">
                  <c:v>1026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446248"/>
        <c:axId val="294447032"/>
      </c:lineChart>
      <c:catAx>
        <c:axId val="29444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7032"/>
        <c:crosses val="autoZero"/>
        <c:auto val="1"/>
        <c:lblAlgn val="ctr"/>
        <c:lblOffset val="100"/>
        <c:noMultiLvlLbl val="0"/>
      </c:catAx>
      <c:valAx>
        <c:axId val="294447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6248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5.7760449979677719E-3"/>
                  <c:y val="-3.2556812064306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477438328591504E-2"/>
                  <c:y val="-8.1392030160767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402786661247392E-2"/>
                  <c:y val="-7.5965894816716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5029528324527085E-2"/>
                  <c:y val="-7.0539759472665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552089995935544E-2"/>
                  <c:y val="-7.0539759472665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'aktywni 15-29'!$AL$4:$AQ$4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'aktywni 15-29'!$AL$11:$AQ$11</c:f>
              <c:numCache>
                <c:formatCode>#,##0</c:formatCode>
                <c:ptCount val="6"/>
                <c:pt idx="0">
                  <c:v>195</c:v>
                </c:pt>
                <c:pt idx="1">
                  <c:v>187</c:v>
                </c:pt>
                <c:pt idx="2">
                  <c:v>178</c:v>
                </c:pt>
                <c:pt idx="3">
                  <c:v>173</c:v>
                </c:pt>
                <c:pt idx="4">
                  <c:v>163</c:v>
                </c:pt>
                <c:pt idx="5">
                  <c:v>166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443112"/>
        <c:axId val="294448992"/>
      </c:lineChart>
      <c:catAx>
        <c:axId val="29444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8992"/>
        <c:crosses val="autoZero"/>
        <c:auto val="1"/>
        <c:lblAlgn val="ctr"/>
        <c:lblOffset val="100"/>
        <c:noMultiLvlLbl val="0"/>
      </c:catAx>
      <c:valAx>
        <c:axId val="29444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3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TABLICA!$B$48:$B$64</c:f>
              <c:strCache>
                <c:ptCount val="17"/>
                <c:pt idx="0">
                  <c:v>POLSKA</c:v>
                </c:pt>
                <c:pt idx="1">
                  <c:v>WIELKOPOLSKIE</c:v>
                </c:pt>
                <c:pt idx="2">
                  <c:v>POMORSKIE</c:v>
                </c:pt>
                <c:pt idx="3">
                  <c:v>KUJAWSKO-POMORSKIE</c:v>
                </c:pt>
                <c:pt idx="4">
                  <c:v>MAZOWIECKIE</c:v>
                </c:pt>
                <c:pt idx="5">
                  <c:v>ŁÓDZKIE</c:v>
                </c:pt>
                <c:pt idx="6">
                  <c:v>ŚWIĘTOKRZYSKIE</c:v>
                </c:pt>
                <c:pt idx="7">
                  <c:v>DOLNOŚLĄSKIE</c:v>
                </c:pt>
                <c:pt idx="8">
                  <c:v>OPOLSKIE</c:v>
                </c:pt>
                <c:pt idx="9">
                  <c:v>ŚLĄSKIE</c:v>
                </c:pt>
                <c:pt idx="10">
                  <c:v>MAŁOPOLSKIE</c:v>
                </c:pt>
                <c:pt idx="11">
                  <c:v>PODLASKIE</c:v>
                </c:pt>
                <c:pt idx="12">
                  <c:v>LUBUSKIE</c:v>
                </c:pt>
                <c:pt idx="13">
                  <c:v>ZACHODNIOPOMORSKIE</c:v>
                </c:pt>
                <c:pt idx="14">
                  <c:v>WARMIŃSKO-MAZURSKIE</c:v>
                </c:pt>
                <c:pt idx="15">
                  <c:v>LUBELSKIE</c:v>
                </c:pt>
                <c:pt idx="16">
                  <c:v>PODKARPACKIE</c:v>
                </c:pt>
              </c:strCache>
            </c:strRef>
          </c:cat>
          <c:val>
            <c:numRef>
              <c:f>TABLICA!$C$48:$C$64</c:f>
              <c:numCache>
                <c:formatCode>#,##0.0</c:formatCode>
                <c:ptCount val="17"/>
                <c:pt idx="0">
                  <c:v>26</c:v>
                </c:pt>
                <c:pt idx="1">
                  <c:v>33.200000000000003</c:v>
                </c:pt>
                <c:pt idx="2">
                  <c:v>30.2</c:v>
                </c:pt>
                <c:pt idx="3">
                  <c:v>28.5</c:v>
                </c:pt>
                <c:pt idx="4">
                  <c:v>28.1</c:v>
                </c:pt>
                <c:pt idx="5">
                  <c:v>27.5</c:v>
                </c:pt>
                <c:pt idx="6">
                  <c:v>27.2</c:v>
                </c:pt>
                <c:pt idx="7">
                  <c:v>27.1</c:v>
                </c:pt>
                <c:pt idx="8">
                  <c:v>26.5</c:v>
                </c:pt>
                <c:pt idx="9">
                  <c:v>25.6</c:v>
                </c:pt>
                <c:pt idx="10">
                  <c:v>25.3</c:v>
                </c:pt>
                <c:pt idx="11">
                  <c:v>24.4</c:v>
                </c:pt>
                <c:pt idx="12">
                  <c:v>23</c:v>
                </c:pt>
                <c:pt idx="13">
                  <c:v>22.6</c:v>
                </c:pt>
                <c:pt idx="14">
                  <c:v>20.9</c:v>
                </c:pt>
                <c:pt idx="15">
                  <c:v>19</c:v>
                </c:pt>
                <c:pt idx="16">
                  <c:v>17.100000000000001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4449384"/>
        <c:axId val="294449776"/>
      </c:barChart>
      <c:catAx>
        <c:axId val="29444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9776"/>
        <c:crosses val="autoZero"/>
        <c:auto val="1"/>
        <c:lblAlgn val="ctr"/>
        <c:lblOffset val="100"/>
        <c:noMultiLvlLbl val="0"/>
      </c:catAx>
      <c:valAx>
        <c:axId val="294449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9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Polska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3150262467191603E-2"/>
                  <c:y val="1.5421770195392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1473097112860891E-2"/>
                  <c:y val="-7.5512904636920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'Tab1'!$K$11:$L$11</c:f>
              <c:numCache>
                <c:formatCode>0.0</c:formatCode>
                <c:ptCount val="2"/>
                <c:pt idx="0">
                  <c:v>22.975206611570247</c:v>
                </c:pt>
                <c:pt idx="1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Lubelskie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3540244969378827E-2"/>
                  <c:y val="9.4991251093613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0003280839895E-2"/>
                  <c:y val="-4.9914333624963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'Tab1'!$M$11:$N$11</c:f>
              <c:numCache>
                <c:formatCode>General</c:formatCode>
                <c:ptCount val="2"/>
                <c:pt idx="0" formatCode="0.0">
                  <c:v>24.271844660194176</c:v>
                </c:pt>
                <c:pt idx="1">
                  <c:v>75.7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Arkusz2!$B$4:$D$4</c:f>
              <c:strCache>
                <c:ptCount val="3"/>
                <c:pt idx="0">
                  <c:v>Polska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5677270426742707E-2"/>
                  <c:y val="7.0472728348903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596588033428383E-2"/>
                  <c:y val="3.9151515749390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757952820057031E-2"/>
                  <c:y val="5.0896970474208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Arkusz2!$E$3:$J$3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Arkusz2!$E$4:$J$4</c:f>
              <c:numCache>
                <c:formatCode>#,##0.0</c:formatCode>
                <c:ptCount val="6"/>
                <c:pt idx="0">
                  <c:v>9.6</c:v>
                </c:pt>
                <c:pt idx="1">
                  <c:v>9.6</c:v>
                </c:pt>
                <c:pt idx="2">
                  <c:v>10.1</c:v>
                </c:pt>
                <c:pt idx="3">
                  <c:v>10.3</c:v>
                </c:pt>
                <c:pt idx="4">
                  <c:v>9</c:v>
                </c:pt>
                <c:pt idx="5">
                  <c:v>7.5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Arkusz2!$B$5:$D$5</c:f>
              <c:strCache>
                <c:ptCount val="3"/>
                <c:pt idx="0">
                  <c:v>lubelskie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Arkusz2!$E$3:$J$3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Arkusz2!$E$5:$J$5</c:f>
              <c:numCache>
                <c:formatCode>#,##0.0</c:formatCode>
                <c:ptCount val="6"/>
                <c:pt idx="0">
                  <c:v>9.9</c:v>
                </c:pt>
                <c:pt idx="1">
                  <c:v>10.3</c:v>
                </c:pt>
                <c:pt idx="2">
                  <c:v>10.5</c:v>
                </c:pt>
                <c:pt idx="3">
                  <c:v>10.3</c:v>
                </c:pt>
                <c:pt idx="4">
                  <c:v>9.9</c:v>
                </c:pt>
                <c:pt idx="5">
                  <c:v>9.3000000000000007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445856"/>
        <c:axId val="301326272"/>
      </c:lineChart>
      <c:catAx>
        <c:axId val="29444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1326272"/>
        <c:crosses val="autoZero"/>
        <c:auto val="1"/>
        <c:lblAlgn val="ctr"/>
        <c:lblOffset val="100"/>
        <c:noMultiLvlLbl val="0"/>
      </c:catAx>
      <c:valAx>
        <c:axId val="301326272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Arkusz1!$B$3</c:f>
              <c:strCache>
                <c:ptCount val="1"/>
                <c:pt idx="0">
                  <c:v>Polska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Arkusz1!$A$4:$A$8</c:f>
              <c:strCache>
                <c:ptCount val="5"/>
                <c:pt idx="0">
                  <c:v>15 - 24 lata</c:v>
                </c:pt>
                <c:pt idx="1">
                  <c:v> 25 - 34</c:v>
                </c:pt>
                <c:pt idx="2">
                  <c:v> 35 - 44</c:v>
                </c:pt>
                <c:pt idx="3">
                  <c:v> 45 - 54</c:v>
                </c:pt>
                <c:pt idx="4">
                  <c:v>55 lat i więcej</c:v>
                </c:pt>
              </c:strCache>
            </c:strRef>
          </c:cat>
          <c:val>
            <c:numRef>
              <c:f>Arkusz1!$B$4:$B$8</c:f>
              <c:numCache>
                <c:formatCode>_-* ####0.0_-;\-* ####0.0_-;_-* "-"_-;_-@_-</c:formatCode>
                <c:ptCount val="5"/>
                <c:pt idx="0">
                  <c:v>20.3</c:v>
                </c:pt>
                <c:pt idx="1">
                  <c:v>7.9</c:v>
                </c:pt>
                <c:pt idx="2">
                  <c:v>5.0999999999999996</c:v>
                </c:pt>
                <c:pt idx="3">
                  <c:v>4.9000000000000004</c:v>
                </c:pt>
                <c:pt idx="4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Arkusz1!$C$3</c:f>
              <c:strCache>
                <c:ptCount val="1"/>
                <c:pt idx="0">
                  <c:v>Lubelskie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Arkusz1!$A$4:$A$8</c:f>
              <c:strCache>
                <c:ptCount val="5"/>
                <c:pt idx="0">
                  <c:v>15 - 24 lata</c:v>
                </c:pt>
                <c:pt idx="1">
                  <c:v> 25 - 34</c:v>
                </c:pt>
                <c:pt idx="2">
                  <c:v> 35 - 44</c:v>
                </c:pt>
                <c:pt idx="3">
                  <c:v> 45 - 54</c:v>
                </c:pt>
                <c:pt idx="4">
                  <c:v>55 lat i więcej</c:v>
                </c:pt>
              </c:strCache>
            </c:strRef>
          </c:cat>
          <c:val>
            <c:numRef>
              <c:f>Arkusz1!$C$4:$C$8</c:f>
              <c:numCache>
                <c:formatCode>_-* ####0.0_-;\-* ####0.0_-;_-* "-"_-;_-@_-</c:formatCode>
                <c:ptCount val="5"/>
                <c:pt idx="0">
                  <c:v>29.1</c:v>
                </c:pt>
                <c:pt idx="1">
                  <c:v>12.8</c:v>
                </c:pt>
                <c:pt idx="2">
                  <c:v>5</c:v>
                </c:pt>
                <c:pt idx="3">
                  <c:v>5.9</c:v>
                </c:pt>
                <c:pt idx="4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322352"/>
        <c:axId val="301325488"/>
      </c:barChart>
      <c:catAx>
        <c:axId val="30132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1325488"/>
        <c:crosses val="autoZero"/>
        <c:auto val="1"/>
        <c:lblAlgn val="ctr"/>
        <c:lblOffset val="100"/>
        <c:noMultiLvlLbl val="0"/>
      </c:catAx>
      <c:valAx>
        <c:axId val="30132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132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TABLICA!$B$70</c:f>
              <c:strCache>
                <c:ptCount val="1"/>
                <c:pt idx="0">
                  <c:v>POLSKA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8.8189496033833654E-3"/>
                  <c:y val="-7.1081528489657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8189496033833654E-3"/>
                  <c:y val="-9.842057790875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913697620300196E-3"/>
                  <c:y val="-6.5613718605837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8189496033833654E-3"/>
                  <c:y val="-8.201714825729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582739524060039E-2"/>
                  <c:y val="-0.114824007560215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TABLICA!$C$69:$H$69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TABLICA!$C$70:$H$70</c:f>
              <c:numCache>
                <c:formatCode>#,##0</c:formatCode>
                <c:ptCount val="6"/>
                <c:pt idx="0">
                  <c:v>7975</c:v>
                </c:pt>
                <c:pt idx="1">
                  <c:v>7764</c:v>
                </c:pt>
                <c:pt idx="2">
                  <c:v>7529</c:v>
                </c:pt>
                <c:pt idx="3">
                  <c:v>7253</c:v>
                </c:pt>
                <c:pt idx="4">
                  <c:v>6945</c:v>
                </c:pt>
                <c:pt idx="5">
                  <c:v>6763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247400"/>
        <c:axId val="244247792"/>
      </c:lineChart>
      <c:catAx>
        <c:axId val="24424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7792"/>
        <c:crosses val="autoZero"/>
        <c:auto val="1"/>
        <c:lblAlgn val="ctr"/>
        <c:lblOffset val="100"/>
        <c:noMultiLvlLbl val="0"/>
      </c:catAx>
      <c:valAx>
        <c:axId val="24424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Arkusz1!$B$5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Arkusz1!$A$6:$A$12</c:f>
              <c:strCache>
                <c:ptCount val="7"/>
                <c:pt idx="0">
                  <c:v>O G Ó Ł E M  </c:v>
                </c:pt>
                <c:pt idx="1">
                  <c:v>24 lata i mniej  </c:v>
                </c:pt>
                <c:pt idx="2">
                  <c:v>25 – 34  </c:v>
                </c:pt>
                <c:pt idx="3">
                  <c:v>35 – 44  </c:v>
                </c:pt>
                <c:pt idx="4">
                  <c:v>45 – 54  </c:v>
                </c:pt>
                <c:pt idx="5">
                  <c:v>55 – 59  </c:v>
                </c:pt>
                <c:pt idx="6">
                  <c:v>60 – 64  </c:v>
                </c:pt>
              </c:strCache>
            </c:strRef>
          </c:cat>
          <c:val>
            <c:numRef>
              <c:f>Arkusz1!$B$6:$B$12</c:f>
              <c:numCache>
                <c:formatCode>0.00</c:formatCode>
                <c:ptCount val="7"/>
                <c:pt idx="0">
                  <c:v>3507.11</c:v>
                </c:pt>
                <c:pt idx="1">
                  <c:v>2381.85</c:v>
                </c:pt>
                <c:pt idx="2">
                  <c:v>3016.7</c:v>
                </c:pt>
                <c:pt idx="3">
                  <c:v>3565.84</c:v>
                </c:pt>
                <c:pt idx="4">
                  <c:v>3742.22</c:v>
                </c:pt>
                <c:pt idx="5">
                  <c:v>3766.33</c:v>
                </c:pt>
                <c:pt idx="6">
                  <c:v>4432.45</c:v>
                </c:pt>
              </c:numCache>
            </c:numRef>
          </c:val>
        </c:ser>
        <c:ser>
          <c:idx val="1"/>
          <c:order val="1"/>
          <c:tx>
            <c:strRef>
              <c:f>Arkusz1!$C$5</c:f>
              <c:strCache>
                <c:ptCount val="1"/>
                <c:pt idx="0">
                  <c:v>Mężczyźni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Arkusz1!$A$6:$A$12</c:f>
              <c:strCache>
                <c:ptCount val="7"/>
                <c:pt idx="0">
                  <c:v>O G Ó Ł E M  </c:v>
                </c:pt>
                <c:pt idx="1">
                  <c:v>24 lata i mniej  </c:v>
                </c:pt>
                <c:pt idx="2">
                  <c:v>25 – 34  </c:v>
                </c:pt>
                <c:pt idx="3">
                  <c:v>35 – 44  </c:v>
                </c:pt>
                <c:pt idx="4">
                  <c:v>45 – 54  </c:v>
                </c:pt>
                <c:pt idx="5">
                  <c:v>55 – 59  </c:v>
                </c:pt>
                <c:pt idx="6">
                  <c:v>60 – 64  </c:v>
                </c:pt>
              </c:strCache>
            </c:strRef>
          </c:cat>
          <c:val>
            <c:numRef>
              <c:f>Arkusz1!$C$6:$C$12</c:f>
              <c:numCache>
                <c:formatCode>0.00</c:formatCode>
                <c:ptCount val="7"/>
                <c:pt idx="0">
                  <c:v>3666.04</c:v>
                </c:pt>
                <c:pt idx="1">
                  <c:v>2511.6</c:v>
                </c:pt>
                <c:pt idx="2">
                  <c:v>3181.47</c:v>
                </c:pt>
                <c:pt idx="3">
                  <c:v>3810.01</c:v>
                </c:pt>
                <c:pt idx="4">
                  <c:v>3939.62</c:v>
                </c:pt>
                <c:pt idx="5">
                  <c:v>3905.01</c:v>
                </c:pt>
                <c:pt idx="6">
                  <c:v>4412.41</c:v>
                </c:pt>
              </c:numCache>
            </c:numRef>
          </c:val>
        </c:ser>
        <c:ser>
          <c:idx val="2"/>
          <c:order val="2"/>
          <c:tx>
            <c:strRef>
              <c:f>Arkusz1!$D$5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Arkusz1!$A$6:$A$12</c:f>
              <c:strCache>
                <c:ptCount val="7"/>
                <c:pt idx="0">
                  <c:v>O G Ó Ł E M  </c:v>
                </c:pt>
                <c:pt idx="1">
                  <c:v>24 lata i mniej  </c:v>
                </c:pt>
                <c:pt idx="2">
                  <c:v>25 – 34  </c:v>
                </c:pt>
                <c:pt idx="3">
                  <c:v>35 – 44  </c:v>
                </c:pt>
                <c:pt idx="4">
                  <c:v>45 – 54  </c:v>
                </c:pt>
                <c:pt idx="5">
                  <c:v>55 – 59  </c:v>
                </c:pt>
                <c:pt idx="6">
                  <c:v>60 – 64  </c:v>
                </c:pt>
              </c:strCache>
            </c:strRef>
          </c:cat>
          <c:val>
            <c:numRef>
              <c:f>Arkusz1!$D$6:$D$12</c:f>
              <c:numCache>
                <c:formatCode>0.00</c:formatCode>
                <c:ptCount val="7"/>
                <c:pt idx="0">
                  <c:v>3351.29</c:v>
                </c:pt>
                <c:pt idx="1">
                  <c:v>2065.14</c:v>
                </c:pt>
                <c:pt idx="2">
                  <c:v>2814.81</c:v>
                </c:pt>
                <c:pt idx="3">
                  <c:v>3357.14</c:v>
                </c:pt>
                <c:pt idx="4">
                  <c:v>3593.46</c:v>
                </c:pt>
                <c:pt idx="5">
                  <c:v>3645.7</c:v>
                </c:pt>
                <c:pt idx="6">
                  <c:v>4495.5200000000004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1325880"/>
        <c:axId val="301327840"/>
      </c:barChart>
      <c:catAx>
        <c:axId val="30132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1327840"/>
        <c:crosses val="autoZero"/>
        <c:auto val="1"/>
        <c:lblAlgn val="ctr"/>
        <c:lblOffset val="100"/>
        <c:noMultiLvlLbl val="0"/>
      </c:catAx>
      <c:valAx>
        <c:axId val="30132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132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Polska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9119641294838139E-3"/>
                  <c:y val="-1.8442330125400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80139982502187E-2"/>
                  <c:y val="2.736512102653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82370953630795E-2"/>
                  <c:y val="-0.12424722951297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TABLICA!$F$9:$H$9</c:f>
              <c:strCache>
                <c:ptCount val="3"/>
                <c:pt idx="0">
                  <c:v>Pracujący</c:v>
                </c:pt>
                <c:pt idx="1">
                  <c:v>Bezrobotni </c:v>
                </c:pt>
                <c:pt idx="2">
                  <c:v>Bierni zawodowo</c:v>
                </c:pt>
              </c:strCache>
            </c:strRef>
          </c:cat>
          <c:val>
            <c:numRef>
              <c:f>TABLICA!$F$10:$H$10</c:f>
              <c:numCache>
                <c:formatCode>0.0</c:formatCode>
                <c:ptCount val="3"/>
                <c:pt idx="0">
                  <c:v>51.944318842452041</c:v>
                </c:pt>
                <c:pt idx="1">
                  <c:v>4.2116142368064082</c:v>
                </c:pt>
                <c:pt idx="2">
                  <c:v>43.844066920741554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Lubelskie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9119641294838139E-3"/>
                  <c:y val="-1.8442330125400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80139982502187E-2"/>
                  <c:y val="2.736512102653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82370953630795E-2"/>
                  <c:y val="-0.12424722951297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TABLICA!$F$9:$H$9</c:f>
              <c:strCache>
                <c:ptCount val="3"/>
                <c:pt idx="0">
                  <c:v>Pracujący</c:v>
                </c:pt>
                <c:pt idx="1">
                  <c:v>Bezrobotni </c:v>
                </c:pt>
                <c:pt idx="2">
                  <c:v>Bierni zawodowo</c:v>
                </c:pt>
              </c:strCache>
            </c:strRef>
          </c:cat>
          <c:val>
            <c:numRef>
              <c:f>TABLICA!$F$11:$H$11</c:f>
              <c:numCache>
                <c:formatCode>0.0</c:formatCode>
                <c:ptCount val="3"/>
                <c:pt idx="0">
                  <c:v>50.741839762611271</c:v>
                </c:pt>
                <c:pt idx="1">
                  <c:v>5.2423343224530168</c:v>
                </c:pt>
                <c:pt idx="2">
                  <c:v>44.015825914935711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Polska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9119641294838139E-3"/>
                  <c:y val="-1.8442330125400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80139982502187E-2"/>
                  <c:y val="2.736512102653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82370953630795E-2"/>
                  <c:y val="-0.12424722951297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TABLICA!$L$9:$N$9</c:f>
              <c:strCache>
                <c:ptCount val="3"/>
                <c:pt idx="0">
                  <c:v>Pracujący</c:v>
                </c:pt>
                <c:pt idx="1">
                  <c:v>Bezrobotni </c:v>
                </c:pt>
                <c:pt idx="2">
                  <c:v>Bierni zawodowo</c:v>
                </c:pt>
              </c:strCache>
            </c:strRef>
          </c:cat>
          <c:val>
            <c:numRef>
              <c:f>TABLICA!$L$10:$N$10</c:f>
              <c:numCache>
                <c:formatCode>0.0</c:formatCode>
                <c:ptCount val="3"/>
                <c:pt idx="0">
                  <c:v>44.973388527498521</c:v>
                </c:pt>
                <c:pt idx="1">
                  <c:v>7.4512123004139568</c:v>
                </c:pt>
                <c:pt idx="2">
                  <c:v>47.575399172087522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Lubelskie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9119641294838139E-3"/>
                  <c:y val="-1.8442330125400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380139982502187E-2"/>
                  <c:y val="2.736512102653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82370953630795E-2"/>
                  <c:y val="-0.12424722951297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TABLICA!$L$9:$N$9</c:f>
              <c:strCache>
                <c:ptCount val="3"/>
                <c:pt idx="0">
                  <c:v>Pracujący</c:v>
                </c:pt>
                <c:pt idx="1">
                  <c:v>Bezrobotni </c:v>
                </c:pt>
                <c:pt idx="2">
                  <c:v>Bierni zawodowo</c:v>
                </c:pt>
              </c:strCache>
            </c:strRef>
          </c:cat>
          <c:val>
            <c:numRef>
              <c:f>TABLICA!$L$11:$N$11</c:f>
              <c:numCache>
                <c:formatCode>0.0</c:formatCode>
                <c:ptCount val="3"/>
                <c:pt idx="0">
                  <c:v>36.644591611479029</c:v>
                </c:pt>
                <c:pt idx="1">
                  <c:v>9.7130242825607063</c:v>
                </c:pt>
                <c:pt idx="2">
                  <c:v>53.642384105960261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Data!$F$13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Data!$A$14:$A$31</c:f>
              <c:strCache>
                <c:ptCount val="18"/>
                <c:pt idx="0">
                  <c:v>EU 28 </c:v>
                </c:pt>
                <c:pt idx="1">
                  <c:v>Polska</c:v>
                </c:pt>
                <c:pt idx="2">
                  <c:v>Podlaskie</c:v>
                </c:pt>
                <c:pt idx="3">
                  <c:v>Slaskie</c:v>
                </c:pt>
                <c:pt idx="4">
                  <c:v>Mazowieckie</c:v>
                </c:pt>
                <c:pt idx="5">
                  <c:v>Lódzkie</c:v>
                </c:pt>
                <c:pt idx="6">
                  <c:v>Dolnoslaskie</c:v>
                </c:pt>
                <c:pt idx="7">
                  <c:v>Malopolskie</c:v>
                </c:pt>
                <c:pt idx="8">
                  <c:v>Opolskie</c:v>
                </c:pt>
                <c:pt idx="9">
                  <c:v>Wielkopolskie</c:v>
                </c:pt>
                <c:pt idx="10">
                  <c:v>Lubelskie</c:v>
                </c:pt>
                <c:pt idx="11">
                  <c:v>Pomorskie</c:v>
                </c:pt>
                <c:pt idx="12">
                  <c:v>Lubuskie</c:v>
                </c:pt>
                <c:pt idx="13">
                  <c:v>Kujawsko-Pomorskie</c:v>
                </c:pt>
                <c:pt idx="14">
                  <c:v>Swietokrzyskie</c:v>
                </c:pt>
                <c:pt idx="15">
                  <c:v>Zachodniopomorskie</c:v>
                </c:pt>
                <c:pt idx="16">
                  <c:v>Warminsko-Mazurskie</c:v>
                </c:pt>
                <c:pt idx="17">
                  <c:v>Podkarpackie</c:v>
                </c:pt>
              </c:strCache>
            </c:strRef>
          </c:cat>
          <c:val>
            <c:numRef>
              <c:f>Data!$F$14:$F$31</c:f>
              <c:numCache>
                <c:formatCode>#,##0.0</c:formatCode>
                <c:ptCount val="18"/>
                <c:pt idx="0">
                  <c:v>12</c:v>
                </c:pt>
                <c:pt idx="1">
                  <c:v>11</c:v>
                </c:pt>
                <c:pt idx="2">
                  <c:v>8.4</c:v>
                </c:pt>
                <c:pt idx="3">
                  <c:v>8.9</c:v>
                </c:pt>
                <c:pt idx="4">
                  <c:v>9.3000000000000007</c:v>
                </c:pt>
                <c:pt idx="5">
                  <c:v>9.8000000000000007</c:v>
                </c:pt>
                <c:pt idx="6">
                  <c:v>9.8000000000000007</c:v>
                </c:pt>
                <c:pt idx="7">
                  <c:v>10.3</c:v>
                </c:pt>
                <c:pt idx="8">
                  <c:v>10.4</c:v>
                </c:pt>
                <c:pt idx="9">
                  <c:v>11.1</c:v>
                </c:pt>
                <c:pt idx="10">
                  <c:v>11.3</c:v>
                </c:pt>
                <c:pt idx="11">
                  <c:v>11.5</c:v>
                </c:pt>
                <c:pt idx="12">
                  <c:v>12.1</c:v>
                </c:pt>
                <c:pt idx="13">
                  <c:v>12.6</c:v>
                </c:pt>
                <c:pt idx="14">
                  <c:v>13.1</c:v>
                </c:pt>
                <c:pt idx="15">
                  <c:v>14.4</c:v>
                </c:pt>
                <c:pt idx="16">
                  <c:v>14.5</c:v>
                </c:pt>
                <c:pt idx="17">
                  <c:v>15.6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4245832"/>
        <c:axId val="244249360"/>
      </c:barChart>
      <c:catAx>
        <c:axId val="2442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9360"/>
        <c:crosses val="autoZero"/>
        <c:auto val="1"/>
        <c:lblAlgn val="ctr"/>
        <c:lblOffset val="100"/>
        <c:noMultiLvlLbl val="0"/>
      </c:catAx>
      <c:valAx>
        <c:axId val="24424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Arkusz2!$A$3:$A$19</c:f>
              <c:strCache>
                <c:ptCount val="17"/>
                <c:pt idx="0">
                  <c:v>POLSKA</c:v>
                </c:pt>
                <c:pt idx="1">
                  <c:v>WIELKOPOLSKIE</c:v>
                </c:pt>
                <c:pt idx="2">
                  <c:v>POMORSKIE</c:v>
                </c:pt>
                <c:pt idx="3">
                  <c:v>ŚWIĘTOKRZYSKIE</c:v>
                </c:pt>
                <c:pt idx="4">
                  <c:v>KUJAWSKO-POMORSKIE</c:v>
                </c:pt>
                <c:pt idx="5">
                  <c:v>ŁÓDZKIE</c:v>
                </c:pt>
                <c:pt idx="6">
                  <c:v>MAZOWIECKIE</c:v>
                </c:pt>
                <c:pt idx="7">
                  <c:v>DOLNOŚLĄSKIE</c:v>
                </c:pt>
                <c:pt idx="8">
                  <c:v>OPOLSKIE</c:v>
                </c:pt>
                <c:pt idx="9">
                  <c:v>MAŁOPOLSKIE</c:v>
                </c:pt>
                <c:pt idx="10">
                  <c:v>ŚLĄSKIE</c:v>
                </c:pt>
                <c:pt idx="11">
                  <c:v>PODLASKIE</c:v>
                </c:pt>
                <c:pt idx="12">
                  <c:v>ZACHODNIOPOMORSKIE</c:v>
                </c:pt>
                <c:pt idx="13">
                  <c:v>LUBUSKIE</c:v>
                </c:pt>
                <c:pt idx="14">
                  <c:v>PODKARPACKIE</c:v>
                </c:pt>
                <c:pt idx="15">
                  <c:v>WARMIŃSKO-MAZURSKIE</c:v>
                </c:pt>
                <c:pt idx="16">
                  <c:v>LUBELSKIE</c:v>
                </c:pt>
              </c:strCache>
            </c:strRef>
          </c:cat>
          <c:val>
            <c:numRef>
              <c:f>Arkusz2!$B$3:$B$19</c:f>
              <c:numCache>
                <c:formatCode>#,##0.0</c:formatCode>
                <c:ptCount val="17"/>
                <c:pt idx="0">
                  <c:v>32.799999999999997</c:v>
                </c:pt>
                <c:pt idx="1">
                  <c:v>39.6</c:v>
                </c:pt>
                <c:pt idx="2">
                  <c:v>37.299999999999997</c:v>
                </c:pt>
                <c:pt idx="3">
                  <c:v>36.700000000000003</c:v>
                </c:pt>
                <c:pt idx="4">
                  <c:v>34.9</c:v>
                </c:pt>
                <c:pt idx="5">
                  <c:v>34.6</c:v>
                </c:pt>
                <c:pt idx="6">
                  <c:v>34.5</c:v>
                </c:pt>
                <c:pt idx="7">
                  <c:v>32.9</c:v>
                </c:pt>
                <c:pt idx="8">
                  <c:v>32.4</c:v>
                </c:pt>
                <c:pt idx="9">
                  <c:v>31.9</c:v>
                </c:pt>
                <c:pt idx="10">
                  <c:v>31.5</c:v>
                </c:pt>
                <c:pt idx="11">
                  <c:v>30.4</c:v>
                </c:pt>
                <c:pt idx="12">
                  <c:v>29.9</c:v>
                </c:pt>
                <c:pt idx="13">
                  <c:v>28</c:v>
                </c:pt>
                <c:pt idx="14">
                  <c:v>27.9</c:v>
                </c:pt>
                <c:pt idx="15">
                  <c:v>27.8</c:v>
                </c:pt>
                <c:pt idx="16">
                  <c:v>26.4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4248184"/>
        <c:axId val="244248576"/>
      </c:barChart>
      <c:catAx>
        <c:axId val="244248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8576"/>
        <c:crosses val="autoZero"/>
        <c:auto val="1"/>
        <c:lblAlgn val="ctr"/>
        <c:lblOffset val="100"/>
        <c:noMultiLvlLbl val="0"/>
      </c:catAx>
      <c:valAx>
        <c:axId val="24424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48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Arkusz1!$A$5</c:f>
              <c:strCache>
                <c:ptCount val="1"/>
                <c:pt idx="0">
                  <c:v>POLSKA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79964865756838E-3"/>
                  <c:y val="-3.6204533377729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9982432878419321E-3"/>
                  <c:y val="-6.516816007991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6196837918115419E-2"/>
                  <c:y val="-5.7927253404366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794378521094212E-2"/>
                  <c:y val="-5.7927253404366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594027178662591E-2"/>
                  <c:y val="-6.1547706742139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Arkusz1!$Q$4:$V$4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Arkusz1!$Q$5:$V$5</c:f>
              <c:numCache>
                <c:formatCode>#,##0.0</c:formatCode>
                <c:ptCount val="6"/>
                <c:pt idx="0">
                  <c:v>34.6</c:v>
                </c:pt>
                <c:pt idx="1">
                  <c:v>33.5</c:v>
                </c:pt>
                <c:pt idx="2">
                  <c:v>33.6</c:v>
                </c:pt>
                <c:pt idx="3">
                  <c:v>33.299999999999997</c:v>
                </c:pt>
                <c:pt idx="4">
                  <c:v>33.9</c:v>
                </c:pt>
                <c:pt idx="5">
                  <c:v>32.799999999999997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Arkusz1!$A$6</c:f>
              <c:strCache>
                <c:ptCount val="1"/>
                <c:pt idx="0">
                  <c:v>LUBELSKIE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0"/>
                  <c:y val="-4.7065893391047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9894597270514E-3"/>
                  <c:y val="-5.7927253404366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39894597270514E-3"/>
                  <c:y val="-4.3445440053274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6.5168160079912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Arkusz1!$Q$4:$V$4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Arkusz1!$Q$6:$V$6</c:f>
              <c:numCache>
                <c:formatCode>#,##0.0</c:formatCode>
                <c:ptCount val="6"/>
                <c:pt idx="0">
                  <c:v>29.4</c:v>
                </c:pt>
                <c:pt idx="1">
                  <c:v>31.7</c:v>
                </c:pt>
                <c:pt idx="2">
                  <c:v>31.2</c:v>
                </c:pt>
                <c:pt idx="3">
                  <c:v>30.1</c:v>
                </c:pt>
                <c:pt idx="4">
                  <c:v>28.5</c:v>
                </c:pt>
                <c:pt idx="5">
                  <c:v>26.4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250928"/>
        <c:axId val="294442720"/>
      </c:lineChart>
      <c:catAx>
        <c:axId val="24425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94442720"/>
        <c:crosses val="autoZero"/>
        <c:auto val="1"/>
        <c:lblAlgn val="ctr"/>
        <c:lblOffset val="100"/>
        <c:noMultiLvlLbl val="0"/>
      </c:catAx>
      <c:valAx>
        <c:axId val="294442720"/>
        <c:scaling>
          <c:orientation val="minMax"/>
          <c:min val="2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44250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0.64944</cdr:x>
      <cdr:y>0.10126</cdr:y>
    </cdr:from>
    <cdr:to>
      <cdr:x>0.92647</cdr:x>
      <cdr:y>0.31447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969226" y="277789"/>
          <a:ext cx="1266581" cy="584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200" dirty="0" smtClean="0"/>
            <a:t>Bezrobotni w wieku 15-24 lata</a:t>
          </a:r>
          <a:endParaRPr lang="pl-PL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0.64234</cdr:x>
      <cdr:y>0.08331</cdr:y>
    </cdr:from>
    <cdr:to>
      <cdr:x>0.91937</cdr:x>
      <cdr:y>0.29652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936792" y="228542"/>
          <a:ext cx="1266581" cy="584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l-PL" sz="1200" dirty="0" smtClean="0"/>
            <a:t>Bezrobotni w wieku 15-24 lata</a:t>
          </a:r>
          <a:endParaRPr lang="pl-PL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877" cy="497206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3975" y="2"/>
            <a:ext cx="2946877" cy="497206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pPr>
              <a:defRPr/>
            </a:pPr>
            <a:fld id="{191459D0-A524-4A86-B4DE-E24B04DDD753}" type="datetimeFigureOut">
              <a:rPr lang="pl-PL"/>
              <a:pPr>
                <a:defRPr/>
              </a:pPr>
              <a:t>2016-09-07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5782"/>
            <a:ext cx="2946877" cy="497206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3975" y="9435782"/>
            <a:ext cx="2946877" cy="497206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pPr>
              <a:defRPr/>
            </a:pPr>
            <a:fld id="{8C35F3C9-4BEC-4D59-820D-E8CD502FA3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8205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1"/>
          <p:cNvSpPr>
            <a:spLocks noChangeArrowheads="1"/>
          </p:cNvSpPr>
          <p:nvPr/>
        </p:nvSpPr>
        <p:spPr bwMode="auto">
          <a:xfrm>
            <a:off x="0" y="0"/>
            <a:ext cx="6802438" cy="99345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0" y="0"/>
            <a:ext cx="6802438" cy="99345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" y="2"/>
            <a:ext cx="2948464" cy="49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53976" y="1"/>
            <a:ext cx="2945287" cy="4940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44" tIns="46875" rIns="90144" bIns="4687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8391" algn="l"/>
                <a:tab pos="898373" algn="l"/>
                <a:tab pos="1348354" algn="l"/>
                <a:tab pos="1798336" algn="l"/>
                <a:tab pos="2248317" algn="l"/>
                <a:tab pos="2698298" algn="l"/>
                <a:tab pos="3148279" algn="l"/>
                <a:tab pos="3598261" algn="l"/>
                <a:tab pos="4048242" algn="l"/>
                <a:tab pos="4498224" algn="l"/>
                <a:tab pos="4948204" algn="l"/>
                <a:tab pos="5398186" algn="l"/>
                <a:tab pos="5848167" algn="l"/>
                <a:tab pos="6298149" algn="l"/>
                <a:tab pos="6748130" algn="l"/>
                <a:tab pos="7198112" algn="l"/>
                <a:tab pos="7648092" algn="l"/>
                <a:tab pos="8098074" algn="l"/>
                <a:tab pos="8548055" algn="l"/>
                <a:tab pos="8998037" algn="l"/>
              </a:tabLst>
              <a:defRPr sz="1200" b="0">
                <a:solidFill>
                  <a:srgbClr val="898989"/>
                </a:solidFill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1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926" y="4717890"/>
            <a:ext cx="5440997" cy="44684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44" tIns="46875" rIns="90144" bIns="4687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 smtClean="0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1" y="9435782"/>
            <a:ext cx="2948464" cy="49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53976" y="9435781"/>
            <a:ext cx="2945287" cy="4940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144" tIns="46875" rIns="90144" bIns="4687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8391" algn="l"/>
                <a:tab pos="898373" algn="l"/>
                <a:tab pos="1348354" algn="l"/>
                <a:tab pos="1798336" algn="l"/>
                <a:tab pos="2248317" algn="l"/>
                <a:tab pos="2698298" algn="l"/>
                <a:tab pos="3148279" algn="l"/>
                <a:tab pos="3598261" algn="l"/>
                <a:tab pos="4048242" algn="l"/>
                <a:tab pos="4498224" algn="l"/>
                <a:tab pos="4948204" algn="l"/>
                <a:tab pos="5398186" algn="l"/>
                <a:tab pos="5848167" algn="l"/>
                <a:tab pos="6298149" algn="l"/>
                <a:tab pos="6748130" algn="l"/>
                <a:tab pos="7198112" algn="l"/>
                <a:tab pos="7648092" algn="l"/>
                <a:tab pos="8098074" algn="l"/>
                <a:tab pos="8548055" algn="l"/>
                <a:tab pos="8998037" algn="l"/>
              </a:tabLst>
              <a:defRPr sz="1200" b="0">
                <a:solidFill>
                  <a:srgbClr val="898989"/>
                </a:solidFill>
                <a:ea typeface="Microsoft YaHei" charset="-122"/>
                <a:cs typeface="Segoe UI" charset="0"/>
              </a:defRPr>
            </a:lvl1pPr>
          </a:lstStyle>
          <a:p>
            <a:pPr>
              <a:defRPr/>
            </a:pPr>
            <a:fld id="{9737082A-57AE-4730-B1BC-6815267731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4585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maty.forsal.pl/tematy/p/populacj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iadomosci.dziennik.pl/polityka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1F64CD8-7B03-48F1-A67D-E7B7C08CA174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613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10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8043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11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2015 r największa</a:t>
            </a:r>
            <a:r>
              <a:rPr lang="pl-PL" baseline="0" dirty="0" smtClean="0"/>
              <a:t> liczba pracujących duża korelacja z dynamiką PKB lata 2006-2008 wyraźne ożywienie gospodarcze i znajduje to odzwierciedlenie w liczbie pracujących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7990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12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7097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13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0156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14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2118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15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1948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16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Wysoką stopę bezrobocia młodzieży, często 2-krotnie przekraczającą wskaźniki dla osób w wieku produkcyjnym notuje się we wszystkich niemal</a:t>
            </a:r>
          </a:p>
          <a:p>
            <a:r>
              <a:rPr lang="pl-PL" dirty="0"/>
              <a:t>krajach UE.W miarę przechodzenia do starszych grup wieku, stopa bezrobocia obniża się, co wynika po części z podejmowania pracy przez te osoby, a częściowo z powrotu do bierności zawodowej –ze względu m.in. na kontynuowanie edukacji lub podejmowanie obowiązków rodzinnych</a:t>
            </a:r>
          </a:p>
        </p:txBody>
      </p:sp>
    </p:spTree>
    <p:extLst>
      <p:ext uri="{BB962C8B-B14F-4D97-AF65-F5344CB8AC3E}">
        <p14:creationId xmlns:p14="http://schemas.microsoft.com/office/powerpoint/2010/main" val="2990531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17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6517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18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7328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2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314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3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1892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4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naukę i uzupełnianie kwalifikacji (28,6% mężczyzn i 25,4% kobiet), emeryturę bądź rentę (23,8% mężczyzn i 10,7% kobiet), chorobę czy niepełnosprawność (31,1% mężczyzn, 16,5% kobiet), obowiązki rodzinne związane m.in. z opieką nad dziećmi i innymi osobami wymagającymi opieki (5,5% mężczyzn i 36,1% kobiet), a także zniechęcenie dotychczasowymi poszukiwaniami pracy (6,4% mężczyzn i 6,5% kobiet). </a:t>
            </a:r>
            <a:r>
              <a:rPr lang="pl-PL" dirty="0" smtClean="0">
                <a:effectLst/>
              </a:rPr>
              <a:t>Im większą część </a:t>
            </a:r>
            <a:r>
              <a:rPr lang="pl-PL" dirty="0" smtClean="0">
                <a:effectLst/>
                <a:hlinkClick r:id="rId3" tooltip="Populacja"/>
              </a:rPr>
              <a:t>populacji</a:t>
            </a:r>
            <a:r>
              <a:rPr lang="pl-PL" dirty="0" smtClean="0">
                <a:effectLst/>
              </a:rPr>
              <a:t> stanowią osoby nieaktywne zawodowo, tym większym obciążeniem obłożone są osoby pracujące. Chociaż brak aktywności zawodowej może być świadomym wyborem (np. w przypadku rodziców decydujących się na rezygnację z kariery), to bardzo często jest przejawem niedoskonałości rynku pracy. Przykładem są bezrobotni, którzy stracili wiarę w znalezienie zatrudnienia i zrezygnowali z poszukiwań pracy. Inny przypadek stanowią osoby niepełnosprawne, które nie mogą znaleźć zatrudnienia, choć w określonych warunkach byłyby w stanie podjąć pracę zarobkową. Odpowiednia </a:t>
            </a:r>
            <a:r>
              <a:rPr lang="pl-PL" dirty="0" smtClean="0">
                <a:effectLst/>
                <a:hlinkClick r:id="rId4" tooltip="polityka"/>
              </a:rPr>
              <a:t>polityka</a:t>
            </a:r>
            <a:r>
              <a:rPr lang="pl-PL" dirty="0" smtClean="0">
                <a:effectLst/>
              </a:rPr>
              <a:t> aktywizacji zawodowej pomaga ograniczyć tego typu negatywne zjawiska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334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5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Dużo </a:t>
            </a:r>
            <a:r>
              <a:rPr lang="pl-PL" dirty="0" err="1" smtClean="0"/>
              <a:t>wieksza</a:t>
            </a:r>
            <a:r>
              <a:rPr lang="pl-PL" dirty="0" smtClean="0"/>
              <a:t> liczba osób młodych biernych</a:t>
            </a:r>
            <a:r>
              <a:rPr lang="pl-PL" baseline="0" dirty="0" smtClean="0"/>
              <a:t> zawodowo bierny – nie miał pracy i jej nie poszukiwał.  W lubelskim słabo wykszatłcony rynek pracy dużo rolnictwa mało przemysłu i usług rynkowych, dużo biernych bo młodzi z braku perspektyw zatrudnienia decydują się na kontynuację nauki (przeczekanie złej sytuacji)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0032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6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Te osoby wymagają aktywizacji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041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7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49982">
              <a:defRPr/>
            </a:pPr>
            <a:r>
              <a:rPr lang="pl-PL" dirty="0" smtClean="0"/>
              <a:t>Współczynnik</a:t>
            </a:r>
            <a:r>
              <a:rPr lang="pl-PL" baseline="0" dirty="0" smtClean="0"/>
              <a:t> używany do monitorowania realizacji polityk społecznych w różnego rodzaju strategiach regiony przygraniczne najniższy wskaźnik bo mało dużych miast gdzie łatwiej o pracę Przyczyny tego że </a:t>
            </a:r>
            <a:r>
              <a:rPr lang="pl-PL" baseline="0" dirty="0" err="1" smtClean="0"/>
              <a:t>wsp</a:t>
            </a:r>
            <a:r>
              <a:rPr lang="pl-PL" baseline="0" dirty="0" smtClean="0"/>
              <a:t> aktywności jest w Polsce niski: dużo uczących się, bezrobocie, wczesne przechodzenie na emeryturę</a:t>
            </a:r>
          </a:p>
          <a:p>
            <a:r>
              <a:rPr lang="pl-PL" dirty="0"/>
              <a:t>poziom bierności zawodowej warunkowany jest przede wszystkim </a:t>
            </a:r>
            <a:r>
              <a:rPr lang="pl-PL" b="1" dirty="0"/>
              <a:t>niską aktywnością młodzieży (33,1%), co wynika z przedłużania wejścia na rynek pracy przez osoby młode z uwagi na kontynuowanie nauki. 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5494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8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Współczynnik</a:t>
            </a:r>
            <a:r>
              <a:rPr lang="pl-PL" baseline="0" dirty="0" smtClean="0"/>
              <a:t> używany do monitorowania realizacji polityk społecznych w różnego rodzaju strategiach 2007 -2008 fala emigracji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8195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FD39D32-1997-4B75-A9BC-60E9722628AE}" type="slidenum">
              <a:rPr lang="pl-PL" smtClean="0">
                <a:ea typeface="Microsoft YaHei" pitchFamily="34" charset="-122"/>
                <a:cs typeface="Segoe UI" pitchFamily="34" charset="0"/>
              </a:rPr>
              <a:pPr/>
              <a:t>9</a:t>
            </a:fld>
            <a:endParaRPr lang="pl-PL" smtClean="0"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solidFill>
            <a:srgbClr val="FFFFFF"/>
          </a:solidFill>
          <a:ln/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679928" y="4717893"/>
            <a:ext cx="5444175" cy="44716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586" tIns="45793" rIns="91586" bIns="45793" anchor="ctr"/>
          <a:lstStyle/>
          <a:p>
            <a:endParaRPr lang="pl-PL"/>
          </a:p>
        </p:txBody>
      </p:sp>
      <p:sp>
        <p:nvSpPr>
          <p:cNvPr id="2" name="Symbol zastępczy notatek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6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1BE46-3F2F-479B-84FA-A7263F0286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D7AD9-BC3E-4A37-870B-B9FE688EB9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2815B-B4E0-4411-B800-D33942C6032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21F69-0FB1-45C7-BEA7-6F32050941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931AB-EE0D-40DB-B95A-D178F3FF1A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8CB2-4047-4A24-AA94-C189BD8F01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0C6DD-9F2D-412A-B246-43854DAF0E0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CC8A-F283-46D9-A16F-04CE6353C9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3BF24-4BD5-4700-B77A-03E5C7CA3D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AC87-2163-4FF1-9BBE-31A26DD24D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E47BD-E1B4-40FC-81B6-A92A31B650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0">
                <a:solidFill>
                  <a:srgbClr val="000000"/>
                </a:solidFill>
                <a:ea typeface="Microsoft YaHei" charset="-122"/>
              </a:defRPr>
            </a:lvl1pPr>
          </a:lstStyle>
          <a:p>
            <a:pPr>
              <a:defRPr/>
            </a:pPr>
            <a:fld id="{0F1B18AF-D319-4384-B256-6403C37F705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8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9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" y="1773238"/>
            <a:ext cx="3055938" cy="237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024188" y="1773238"/>
            <a:ext cx="6119812" cy="2376487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Osoby młode na rynku pracy </a:t>
            </a:r>
            <a:b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</a:b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w świetle danych statystycznych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516688" y="3573463"/>
            <a:ext cx="2771775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i="1">
                <a:solidFill>
                  <a:srgbClr val="FFFFFF"/>
                </a:solidFill>
                <a:latin typeface="Book Antiqua" pitchFamily="18" charset="0"/>
              </a:rPr>
              <a:t>Liczy się każdy</a:t>
            </a:r>
          </a:p>
        </p:txBody>
      </p:sp>
      <p:sp>
        <p:nvSpPr>
          <p:cNvPr id="2054" name="Text Box 129"/>
          <p:cNvSpPr txBox="1">
            <a:spLocks noChangeArrowheads="1"/>
          </p:cNvSpPr>
          <p:nvPr/>
        </p:nvSpPr>
        <p:spPr bwMode="auto">
          <a:xfrm>
            <a:off x="4429125" y="4432300"/>
            <a:ext cx="4137025" cy="185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  <a:t>Dr Sławomir Dziaduch</a:t>
            </a:r>
            <a:endParaRPr lang="pl-PL" sz="1600" b="0" dirty="0">
              <a:solidFill>
                <a:schemeClr val="tx1"/>
              </a:solidFill>
              <a:latin typeface="Verdana" pitchFamily="34" charset="0"/>
            </a:endParaRPr>
          </a:p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  <a:t>Kierownik</a:t>
            </a:r>
            <a:r>
              <a:rPr lang="pl-PL" sz="1600" b="0" i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  <a:t>Lubelskiego Ośrodka</a:t>
            </a:r>
            <a:b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  <a:t>Badań </a:t>
            </a:r>
            <a:r>
              <a:rPr lang="pl-PL" sz="1600" b="0" dirty="0">
                <a:solidFill>
                  <a:schemeClr val="tx1"/>
                </a:solidFill>
                <a:latin typeface="Verdana" pitchFamily="34" charset="0"/>
              </a:rPr>
              <a:t>Regionalnych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0" dirty="0">
              <a:solidFill>
                <a:schemeClr val="tx1"/>
              </a:solidFill>
              <a:latin typeface="Verdana" pitchFamily="34" charset="0"/>
            </a:endParaRPr>
          </a:p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600" b="0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lang="en-US" sz="1600" b="0" dirty="0">
                <a:solidFill>
                  <a:schemeClr val="tx1"/>
                </a:solidFill>
                <a:latin typeface="Verdana" pitchFamily="34" charset="0"/>
              </a:rPr>
              <a:t>el</a:t>
            </a:r>
            <a:r>
              <a:rPr lang="pl-PL" sz="1600" b="0" dirty="0">
                <a:solidFill>
                  <a:schemeClr val="tx1"/>
                </a:solidFill>
                <a:latin typeface="Verdana" pitchFamily="34" charset="0"/>
              </a:rPr>
              <a:t>.:</a:t>
            </a:r>
            <a:r>
              <a:rPr lang="en-US" sz="1600" b="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  <a:latin typeface="Verdana" pitchFamily="34" charset="0"/>
              </a:rPr>
              <a:t>81 </a:t>
            </a:r>
            <a:r>
              <a:rPr lang="en-US" sz="1600" b="0" dirty="0">
                <a:solidFill>
                  <a:schemeClr val="tx1"/>
                </a:solidFill>
                <a:latin typeface="Verdana" pitchFamily="34" charset="0"/>
              </a:rPr>
              <a:t>533 </a:t>
            </a:r>
            <a:r>
              <a:rPr lang="pl-PL" sz="1600" b="0" dirty="0">
                <a:solidFill>
                  <a:schemeClr val="tx1"/>
                </a:solidFill>
                <a:latin typeface="Verdana" pitchFamily="34" charset="0"/>
              </a:rPr>
              <a:t>20</a:t>
            </a:r>
            <a:r>
              <a:rPr lang="en-US" sz="1600" b="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pl-PL" sz="1600" b="0" dirty="0">
                <a:solidFill>
                  <a:schemeClr val="tx1"/>
                </a:solidFill>
                <a:latin typeface="Verdana" pitchFamily="34" charset="0"/>
              </a:rPr>
              <a:t>51 wew. </a:t>
            </a:r>
            <a: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  <a:t>134 </a:t>
            </a:r>
            <a:r>
              <a:rPr lang="en-US" sz="1600" b="0" dirty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sz="1600" b="0" dirty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sz="1600" b="0" dirty="0">
                <a:solidFill>
                  <a:schemeClr val="tx1"/>
                </a:solidFill>
                <a:latin typeface="Verdana" pitchFamily="34" charset="0"/>
              </a:rPr>
              <a:t>e-mail: </a:t>
            </a:r>
            <a:r>
              <a:rPr lang="pl-PL" sz="1600" b="0" dirty="0" err="1" smtClean="0">
                <a:solidFill>
                  <a:schemeClr val="tx1"/>
                </a:solidFill>
                <a:latin typeface="Verdana" pitchFamily="34" charset="0"/>
              </a:rPr>
              <a:t>s.dziaduch</a:t>
            </a:r>
            <a:r>
              <a:rPr lang="pl-PL" sz="1600" b="0" dirty="0" smtClean="0">
                <a:solidFill>
                  <a:schemeClr val="tx1"/>
                </a:solidFill>
                <a:latin typeface="Verdana" pitchFamily="34" charset="0"/>
              </a:rPr>
              <a:t>@</a:t>
            </a:r>
            <a:r>
              <a:rPr lang="en-US" sz="1600" b="0" dirty="0" smtClean="0">
                <a:solidFill>
                  <a:schemeClr val="tx1"/>
                </a:solidFill>
                <a:latin typeface="Verdana" pitchFamily="34" charset="0"/>
              </a:rPr>
              <a:t>stat.gov.pl</a:t>
            </a:r>
            <a:endParaRPr lang="en-US" sz="1600" b="0" dirty="0">
              <a:solidFill>
                <a:schemeClr val="tx1"/>
              </a:solidFill>
              <a:latin typeface="Verdana" pitchFamily="34" charset="0"/>
            </a:endParaRPr>
          </a:p>
        </p:txBody>
      </p:sp>
      <p:grpSp>
        <p:nvGrpSpPr>
          <p:cNvPr id="131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32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35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38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39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40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41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42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43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44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45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46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47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48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49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0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1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2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3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4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6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7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3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4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5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6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7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8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69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0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1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2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3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4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75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9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00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4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58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36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37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33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34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Pracujący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graphicFrame>
        <p:nvGraphicFramePr>
          <p:cNvPr id="144" name="Wykres 1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73697"/>
              </p:ext>
            </p:extLst>
          </p:nvPr>
        </p:nvGraphicFramePr>
        <p:xfrm>
          <a:off x="559554" y="1903980"/>
          <a:ext cx="4572000" cy="3508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3" name="Wykres 2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950508"/>
              </p:ext>
            </p:extLst>
          </p:nvPr>
        </p:nvGraphicFramePr>
        <p:xfrm>
          <a:off x="4316845" y="1904714"/>
          <a:ext cx="4572000" cy="3507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493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Struktura pracujących w 2015 r.</a:t>
            </a:r>
          </a:p>
        </p:txBody>
      </p:sp>
    </p:spTree>
    <p:extLst>
      <p:ext uri="{BB962C8B-B14F-4D97-AF65-F5344CB8AC3E}">
        <p14:creationId xmlns:p14="http://schemas.microsoft.com/office/powerpoint/2010/main" val="121730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Pracujący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144" name="pole tekstowe 143"/>
          <p:cNvSpPr txBox="1"/>
          <p:nvPr/>
        </p:nvSpPr>
        <p:spPr>
          <a:xfrm>
            <a:off x="908397" y="1154029"/>
            <a:ext cx="57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t</a:t>
            </a:r>
            <a:r>
              <a:rPr lang="pl-PL" sz="1200" b="0" dirty="0" smtClean="0">
                <a:solidFill>
                  <a:schemeClr val="tx1"/>
                </a:solidFill>
                <a:latin typeface="+mj-lt"/>
              </a:rPr>
              <a:t>ys.</a:t>
            </a:r>
            <a:endParaRPr lang="pl-PL" sz="1200" b="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73" name="Wykres 2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200709"/>
              </p:ext>
            </p:extLst>
          </p:nvPr>
        </p:nvGraphicFramePr>
        <p:xfrm>
          <a:off x="842060" y="1351430"/>
          <a:ext cx="6898292" cy="200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4" name="Wykres 2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41402"/>
              </p:ext>
            </p:extLst>
          </p:nvPr>
        </p:nvGraphicFramePr>
        <p:xfrm>
          <a:off x="1000126" y="3766121"/>
          <a:ext cx="6596209" cy="2340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6" name="pole tekstowe 275"/>
          <p:cNvSpPr txBox="1"/>
          <p:nvPr/>
        </p:nvSpPr>
        <p:spPr>
          <a:xfrm>
            <a:off x="925650" y="3542913"/>
            <a:ext cx="57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t</a:t>
            </a:r>
            <a:r>
              <a:rPr lang="pl-PL" sz="1200" b="0" dirty="0" smtClean="0">
                <a:solidFill>
                  <a:schemeClr val="tx1"/>
                </a:solidFill>
                <a:latin typeface="+mj-lt"/>
              </a:rPr>
              <a:t>ys.</a:t>
            </a:r>
            <a:endParaRPr lang="pl-PL" sz="12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7" name="Text Box 133"/>
          <p:cNvSpPr txBox="1">
            <a:spLocks noChangeArrowheads="1"/>
          </p:cNvSpPr>
          <p:nvPr/>
        </p:nvSpPr>
        <p:spPr bwMode="auto">
          <a:xfrm>
            <a:off x="744664" y="935143"/>
            <a:ext cx="8431213" cy="55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Województwo lubelskie  ogółem</a:t>
            </a:r>
          </a:p>
        </p:txBody>
      </p:sp>
      <p:sp>
        <p:nvSpPr>
          <p:cNvPr id="278" name="Text Box 133"/>
          <p:cNvSpPr txBox="1">
            <a:spLocks noChangeArrowheads="1"/>
          </p:cNvSpPr>
          <p:nvPr/>
        </p:nvSpPr>
        <p:spPr bwMode="auto">
          <a:xfrm>
            <a:off x="598488" y="3255436"/>
            <a:ext cx="8431213" cy="55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 wieku 15-29 lat</a:t>
            </a:r>
          </a:p>
        </p:txBody>
      </p:sp>
    </p:spTree>
    <p:extLst>
      <p:ext uri="{BB962C8B-B14F-4D97-AF65-F5344CB8AC3E}">
        <p14:creationId xmlns:p14="http://schemas.microsoft.com/office/powerpoint/2010/main" val="146195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Pracujący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3" name="pole tekstowe 272"/>
          <p:cNvSpPr txBox="1"/>
          <p:nvPr/>
        </p:nvSpPr>
        <p:spPr>
          <a:xfrm>
            <a:off x="1043608" y="1916832"/>
            <a:ext cx="57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 smtClean="0">
                <a:solidFill>
                  <a:schemeClr val="tx1"/>
                </a:solidFill>
                <a:latin typeface="+mj-lt"/>
              </a:rPr>
              <a:t>%</a:t>
            </a:r>
            <a:endParaRPr lang="pl-PL" sz="12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493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Wskaźnik zatrudnienia osób w wieku 15-24 lata w 2015 r.</a:t>
            </a:r>
          </a:p>
        </p:txBody>
      </p:sp>
      <p:graphicFrame>
        <p:nvGraphicFramePr>
          <p:cNvPr id="276" name="Wykres 2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911450"/>
              </p:ext>
            </p:extLst>
          </p:nvPr>
        </p:nvGraphicFramePr>
        <p:xfrm>
          <a:off x="1043608" y="2240123"/>
          <a:ext cx="7660233" cy="3522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3309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Pracujący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493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Wskaźnik zatrudnienia osób w wieku 15-24 lata w 2015 r.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0285" y="1779409"/>
            <a:ext cx="5137426" cy="38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99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Bezrobotni wg BAEL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graphicFrame>
        <p:nvGraphicFramePr>
          <p:cNvPr id="274" name="Wykres 2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081501"/>
              </p:ext>
            </p:extLst>
          </p:nvPr>
        </p:nvGraphicFramePr>
        <p:xfrm>
          <a:off x="287338" y="2133626"/>
          <a:ext cx="4826000" cy="311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5" name="Wykres 2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128396"/>
              </p:ext>
            </p:extLst>
          </p:nvPr>
        </p:nvGraphicFramePr>
        <p:xfrm>
          <a:off x="3995738" y="2120338"/>
          <a:ext cx="5034167" cy="3108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7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55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Struktura bezrobotnych wg wieku w  IV kw. 2015 r.</a:t>
            </a:r>
          </a:p>
        </p:txBody>
      </p:sp>
    </p:spTree>
    <p:extLst>
      <p:ext uri="{BB962C8B-B14F-4D97-AF65-F5344CB8AC3E}">
        <p14:creationId xmlns:p14="http://schemas.microsoft.com/office/powerpoint/2010/main" val="1408517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Bezrobotni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dirty="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7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493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Stopa bezrobocia wg BAEL</a:t>
            </a:r>
          </a:p>
        </p:txBody>
      </p:sp>
      <p:graphicFrame>
        <p:nvGraphicFramePr>
          <p:cNvPr id="274" name="Wykres 2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177482"/>
              </p:ext>
            </p:extLst>
          </p:nvPr>
        </p:nvGraphicFramePr>
        <p:xfrm>
          <a:off x="1403648" y="2057400"/>
          <a:ext cx="6480720" cy="3243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662102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Bezrobotni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dirty="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7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55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Stopa bezrobocia wg wieku w IV kw. 2015 r.</a:t>
            </a:r>
          </a:p>
        </p:txBody>
      </p:sp>
      <p:graphicFrame>
        <p:nvGraphicFramePr>
          <p:cNvPr id="273" name="Wykres 2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847566"/>
              </p:ext>
            </p:extLst>
          </p:nvPr>
        </p:nvGraphicFramePr>
        <p:xfrm>
          <a:off x="1947069" y="1796078"/>
          <a:ext cx="6215062" cy="323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2836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Wynagrodzenie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dirty="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7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Przeciętne wynagrodzenia brutto w województwie lubelskim  </a:t>
            </a:r>
            <a:b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 październiku 2014 r.</a:t>
            </a:r>
          </a:p>
        </p:txBody>
      </p:sp>
      <p:graphicFrame>
        <p:nvGraphicFramePr>
          <p:cNvPr id="274" name="Wykres 2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006867"/>
              </p:ext>
            </p:extLst>
          </p:nvPr>
        </p:nvGraphicFramePr>
        <p:xfrm>
          <a:off x="962090" y="1850624"/>
          <a:ext cx="7776864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1034098" y="1628800"/>
            <a:ext cx="513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 smtClean="0">
                <a:solidFill>
                  <a:schemeClr val="tx1"/>
                </a:solidFill>
                <a:latin typeface="+mn-lt"/>
              </a:rPr>
              <a:t>zł</a:t>
            </a:r>
            <a:endParaRPr lang="pl-PL" sz="12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8923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Podsumowanie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dirty="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7" name="Text Box 133"/>
          <p:cNvSpPr txBox="1">
            <a:spLocks noChangeArrowheads="1"/>
          </p:cNvSpPr>
          <p:nvPr/>
        </p:nvSpPr>
        <p:spPr bwMode="auto">
          <a:xfrm>
            <a:off x="701194" y="1317371"/>
            <a:ext cx="8431213" cy="51728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Niekorzystna sytuacja osób młodych na rynku pracy w województwie lubelskim.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Zmniejszająca się liczba osób młodych ze względu na procesy demograficzne.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Niski współczynnik aktywności zawodowej.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Niekorzystna struktura pracujących</a:t>
            </a: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Zmniejszająca się stopa bezrobocia.</a:t>
            </a:r>
            <a:endParaRPr lang="pl-PL" sz="2000" b="0" dirty="0" smtClean="0">
              <a:solidFill>
                <a:schemeClr val="tx1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b="0" dirty="0" smtClean="0">
              <a:solidFill>
                <a:schemeClr val="tx1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2000" b="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208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Ludność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684467" y="2533295"/>
            <a:ext cx="8431213" cy="2095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Ludność w wieku 15 lat i więcej w województwie lubelskim w 2015 r. – </a:t>
            </a:r>
            <a:r>
              <a:rPr lang="pl-PL" sz="2000" dirty="0" smtClean="0">
                <a:solidFill>
                  <a:schemeClr val="tx1"/>
                </a:solidFill>
                <a:latin typeface="Verdana" pitchFamily="34" charset="0"/>
              </a:rPr>
              <a:t>2 021 </a:t>
            </a: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tys. osób (6,5% wielkości krajowej).</a:t>
            </a:r>
          </a:p>
          <a:p>
            <a:pPr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Osoby młode w wieku 15-29 lat – </a:t>
            </a:r>
            <a:r>
              <a:rPr lang="pl-PL" sz="2000" dirty="0" smtClean="0">
                <a:solidFill>
                  <a:schemeClr val="tx1"/>
                </a:solidFill>
                <a:latin typeface="Verdana" pitchFamily="34" charset="0"/>
              </a:rPr>
              <a:t>452</a:t>
            </a: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 tys. osób, stanowiły one 22,4% (w kraju 21,8%).</a:t>
            </a:r>
          </a:p>
        </p:txBody>
      </p:sp>
    </p:spTree>
    <p:extLst>
      <p:ext uri="{BB962C8B-B14F-4D97-AF65-F5344CB8AC3E}">
        <p14:creationId xmlns:p14="http://schemas.microsoft.com/office/powerpoint/2010/main" val="2868286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Ludność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graphicFrame>
        <p:nvGraphicFramePr>
          <p:cNvPr id="144" name="Wykres 1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896876"/>
              </p:ext>
            </p:extLst>
          </p:nvPr>
        </p:nvGraphicFramePr>
        <p:xfrm>
          <a:off x="1066184" y="3763576"/>
          <a:ext cx="7161488" cy="2494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3" name="Wykres 2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037540"/>
              </p:ext>
            </p:extLst>
          </p:nvPr>
        </p:nvGraphicFramePr>
        <p:xfrm>
          <a:off x="1019334" y="1486265"/>
          <a:ext cx="7200404" cy="2322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5" name="Text Box 133"/>
          <p:cNvSpPr txBox="1">
            <a:spLocks noChangeArrowheads="1"/>
          </p:cNvSpPr>
          <p:nvPr/>
        </p:nvSpPr>
        <p:spPr bwMode="auto">
          <a:xfrm>
            <a:off x="643731" y="923633"/>
            <a:ext cx="8431213" cy="55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Ludność w wieku 15-29 lat w 2015 r.</a:t>
            </a:r>
          </a:p>
        </p:txBody>
      </p:sp>
      <p:sp>
        <p:nvSpPr>
          <p:cNvPr id="274" name="pole tekstowe 273"/>
          <p:cNvSpPr txBox="1"/>
          <p:nvPr/>
        </p:nvSpPr>
        <p:spPr>
          <a:xfrm>
            <a:off x="1066184" y="1620481"/>
            <a:ext cx="625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t</a:t>
            </a:r>
            <a:r>
              <a:rPr lang="pl-PL" sz="1200" b="0" dirty="0" smtClean="0">
                <a:solidFill>
                  <a:schemeClr val="tx1"/>
                </a:solidFill>
                <a:latin typeface="+mj-lt"/>
              </a:rPr>
              <a:t>ys.</a:t>
            </a:r>
            <a:endParaRPr lang="pl-PL" sz="12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6" name="pole tekstowe 275"/>
          <p:cNvSpPr txBox="1"/>
          <p:nvPr/>
        </p:nvSpPr>
        <p:spPr>
          <a:xfrm>
            <a:off x="1066184" y="3894178"/>
            <a:ext cx="625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t</a:t>
            </a:r>
            <a:r>
              <a:rPr lang="pl-PL" sz="1200" b="0" dirty="0" smtClean="0">
                <a:solidFill>
                  <a:schemeClr val="tx1"/>
                </a:solidFill>
                <a:latin typeface="+mj-lt"/>
              </a:rPr>
              <a:t>ys.</a:t>
            </a:r>
            <a:endParaRPr lang="pl-PL" sz="1200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9300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Ludność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5561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Struktura ludności w wieku 15 lat i więcej w 2015 r.</a:t>
            </a:r>
          </a:p>
        </p:txBody>
      </p:sp>
      <p:graphicFrame>
        <p:nvGraphicFramePr>
          <p:cNvPr id="275" name="Wykres 2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000254"/>
              </p:ext>
            </p:extLst>
          </p:nvPr>
        </p:nvGraphicFramePr>
        <p:xfrm>
          <a:off x="598488" y="1995624"/>
          <a:ext cx="4572000" cy="3507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6" name="Wykres 2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357265"/>
              </p:ext>
            </p:extLst>
          </p:nvPr>
        </p:nvGraphicFramePr>
        <p:xfrm>
          <a:off x="4297927" y="1995624"/>
          <a:ext cx="4572000" cy="3507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512281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Ludność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graphicFrame>
        <p:nvGraphicFramePr>
          <p:cNvPr id="273" name="Wykres 2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134672"/>
              </p:ext>
            </p:extLst>
          </p:nvPr>
        </p:nvGraphicFramePr>
        <p:xfrm>
          <a:off x="704086" y="2069338"/>
          <a:ext cx="4572000" cy="351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7" name="Wykres 2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471594"/>
              </p:ext>
            </p:extLst>
          </p:nvPr>
        </p:nvGraphicFramePr>
        <p:xfrm>
          <a:off x="4539014" y="2069339"/>
          <a:ext cx="4572000" cy="351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6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1171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Struktura ludności w wieku 15 lat i więcej w 2015 r.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15-29 lat</a:t>
            </a:r>
          </a:p>
        </p:txBody>
      </p:sp>
    </p:spTree>
    <p:extLst>
      <p:ext uri="{BB962C8B-B14F-4D97-AF65-F5344CB8AC3E}">
        <p14:creationId xmlns:p14="http://schemas.microsoft.com/office/powerpoint/2010/main" val="20207625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Ludność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6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14172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Udział osób młodych w wieku 15-24 lata niepracujących, niedokształcających, nieuczących się  (NEET) w liczbie ludności w wieku 15 lat i więcej</a:t>
            </a:r>
          </a:p>
        </p:txBody>
      </p:sp>
      <p:graphicFrame>
        <p:nvGraphicFramePr>
          <p:cNvPr id="274" name="Wykres 2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783725"/>
              </p:ext>
            </p:extLst>
          </p:nvPr>
        </p:nvGraphicFramePr>
        <p:xfrm>
          <a:off x="1168199" y="2697073"/>
          <a:ext cx="7382278" cy="331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5" name="pole tekstowe 274"/>
          <p:cNvSpPr txBox="1"/>
          <p:nvPr/>
        </p:nvSpPr>
        <p:spPr>
          <a:xfrm>
            <a:off x="1168879" y="248713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432638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Aktywni zawodowo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493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Współczynnik aktywności zawodowej osób w wieku 15-24 lata</a:t>
            </a:r>
          </a:p>
        </p:txBody>
      </p:sp>
      <p:graphicFrame>
        <p:nvGraphicFramePr>
          <p:cNvPr id="279" name="Wykres 27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469149"/>
              </p:ext>
            </p:extLst>
          </p:nvPr>
        </p:nvGraphicFramePr>
        <p:xfrm>
          <a:off x="937511" y="1814134"/>
          <a:ext cx="7964362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3" name="pole tekstowe 272"/>
          <p:cNvSpPr txBox="1"/>
          <p:nvPr/>
        </p:nvSpPr>
        <p:spPr>
          <a:xfrm>
            <a:off x="947810" y="162303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876769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Aktywni zawodowo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sp>
        <p:nvSpPr>
          <p:cNvPr id="274" name="Text Box 133"/>
          <p:cNvSpPr txBox="1">
            <a:spLocks noChangeArrowheads="1"/>
          </p:cNvSpPr>
          <p:nvPr/>
        </p:nvSpPr>
        <p:spPr bwMode="auto">
          <a:xfrm>
            <a:off x="704086" y="1063946"/>
            <a:ext cx="8431213" cy="4939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000" b="0" dirty="0" smtClean="0">
                <a:solidFill>
                  <a:schemeClr val="tx1"/>
                </a:solidFill>
                <a:latin typeface="Verdana" pitchFamily="34" charset="0"/>
              </a:rPr>
              <a:t>Współczynnik aktywności zawodowej osób w wieku 15-24 lata</a:t>
            </a:r>
          </a:p>
        </p:txBody>
      </p:sp>
      <p:sp>
        <p:nvSpPr>
          <p:cNvPr id="276" name="pole tekstowe 275"/>
          <p:cNvSpPr txBox="1"/>
          <p:nvPr/>
        </p:nvSpPr>
        <p:spPr>
          <a:xfrm>
            <a:off x="1433893" y="184746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%</a:t>
            </a:r>
          </a:p>
        </p:txBody>
      </p:sp>
      <p:graphicFrame>
        <p:nvGraphicFramePr>
          <p:cNvPr id="273" name="Wykres 2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190212"/>
              </p:ext>
            </p:extLst>
          </p:nvPr>
        </p:nvGraphicFramePr>
        <p:xfrm>
          <a:off x="1403499" y="2057400"/>
          <a:ext cx="7056933" cy="350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6659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6988"/>
            <a:ext cx="2425701" cy="936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130"/>
          <p:cNvSpPr>
            <a:spLocks noChangeArrowheads="1"/>
          </p:cNvSpPr>
          <p:nvPr/>
        </p:nvSpPr>
        <p:spPr bwMode="auto">
          <a:xfrm>
            <a:off x="2374900" y="-25400"/>
            <a:ext cx="6769100" cy="935038"/>
          </a:xfrm>
          <a:prstGeom prst="rect">
            <a:avLst/>
          </a:prstGeom>
          <a:solidFill>
            <a:srgbClr val="01224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</a:pPr>
            <a:r>
              <a:rPr lang="pl-PL" sz="2400" b="0" dirty="0" smtClean="0">
                <a:solidFill>
                  <a:srgbClr val="FFFFFF"/>
                </a:solidFill>
                <a:latin typeface="Verdana" pitchFamily="34" charset="0"/>
              </a:rPr>
              <a:t>Pracujący</a:t>
            </a:r>
            <a:endParaRPr lang="pl-PL" sz="2400" b="0" dirty="0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3078" name="Group 134"/>
          <p:cNvGrpSpPr>
            <a:grpSpLocks/>
          </p:cNvGrpSpPr>
          <p:nvPr/>
        </p:nvGrpSpPr>
        <p:grpSpPr bwMode="auto">
          <a:xfrm>
            <a:off x="365125" y="571500"/>
            <a:ext cx="236538" cy="5773738"/>
            <a:chOff x="230" y="360"/>
            <a:chExt cx="149" cy="3637"/>
          </a:xfrm>
        </p:grpSpPr>
        <p:pic>
          <p:nvPicPr>
            <p:cNvPr id="3083" name="Picture 13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2" y="360"/>
              <a:ext cx="123" cy="33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grpSp>
          <p:nvGrpSpPr>
            <p:cNvPr id="3084" name="Group 136"/>
            <p:cNvGrpSpPr>
              <a:grpSpLocks/>
            </p:cNvGrpSpPr>
            <p:nvPr/>
          </p:nvGrpSpPr>
          <p:grpSpPr bwMode="auto">
            <a:xfrm>
              <a:off x="230" y="3719"/>
              <a:ext cx="149" cy="278"/>
              <a:chOff x="230" y="3719"/>
              <a:chExt cx="149" cy="278"/>
            </a:xfrm>
          </p:grpSpPr>
          <p:sp>
            <p:nvSpPr>
              <p:cNvPr id="3085" name="Rectangle 137"/>
              <p:cNvSpPr>
                <a:spLocks noChangeArrowheads="1"/>
              </p:cNvSpPr>
              <p:nvPr/>
            </p:nvSpPr>
            <p:spPr bwMode="auto">
              <a:xfrm>
                <a:off x="230" y="3719"/>
                <a:ext cx="149" cy="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6" name="Freeform 138"/>
              <p:cNvSpPr>
                <a:spLocks noChangeArrowheads="1"/>
              </p:cNvSpPr>
              <p:nvPr/>
            </p:nvSpPr>
            <p:spPr bwMode="auto">
              <a:xfrm>
                <a:off x="265" y="3834"/>
                <a:ext cx="83" cy="155"/>
              </a:xfrm>
              <a:custGeom>
                <a:avLst/>
                <a:gdLst>
                  <a:gd name="T0" fmla="*/ 1775019076 w 85"/>
                  <a:gd name="T1" fmla="*/ 1938143909 h 157"/>
                  <a:gd name="T2" fmla="*/ 1775019076 w 85"/>
                  <a:gd name="T3" fmla="*/ 1938143909 h 157"/>
                  <a:gd name="T4" fmla="*/ 0 w 85"/>
                  <a:gd name="T5" fmla="*/ 0 h 157"/>
                  <a:gd name="T6" fmla="*/ 1775019076 w 85"/>
                  <a:gd name="T7" fmla="*/ 0 h 157"/>
                  <a:gd name="T8" fmla="*/ 1775019076 w 85"/>
                  <a:gd name="T9" fmla="*/ 0 h 157"/>
                  <a:gd name="T10" fmla="*/ 1775019076 w 85"/>
                  <a:gd name="T11" fmla="*/ 1938143909 h 157"/>
                  <a:gd name="T12" fmla="*/ 1775019076 w 85"/>
                  <a:gd name="T13" fmla="*/ 1938143909 h 1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"/>
                  <a:gd name="T22" fmla="*/ 0 h 157"/>
                  <a:gd name="T23" fmla="*/ 85 w 85"/>
                  <a:gd name="T24" fmla="*/ 157 h 15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" h="157">
                    <a:moveTo>
                      <a:pt x="42" y="157"/>
                    </a:moveTo>
                    <a:lnTo>
                      <a:pt x="21" y="79"/>
                    </a:lnTo>
                    <a:lnTo>
                      <a:pt x="0" y="0"/>
                    </a:lnTo>
                    <a:lnTo>
                      <a:pt x="42" y="0"/>
                    </a:lnTo>
                    <a:lnTo>
                      <a:pt x="85" y="0"/>
                    </a:lnTo>
                    <a:lnTo>
                      <a:pt x="64" y="79"/>
                    </a:lnTo>
                    <a:lnTo>
                      <a:pt x="42" y="157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7" name="Freeform 139"/>
              <p:cNvSpPr>
                <a:spLocks noChangeArrowheads="1"/>
              </p:cNvSpPr>
              <p:nvPr/>
            </p:nvSpPr>
            <p:spPr bwMode="auto">
              <a:xfrm>
                <a:off x="237" y="3735"/>
                <a:ext cx="129" cy="130"/>
              </a:xfrm>
              <a:custGeom>
                <a:avLst/>
                <a:gdLst>
                  <a:gd name="T0" fmla="*/ 1898790452 w 131"/>
                  <a:gd name="T1" fmla="*/ 1900574682 h 132"/>
                  <a:gd name="T2" fmla="*/ 1898790452 w 131"/>
                  <a:gd name="T3" fmla="*/ 1900574682 h 132"/>
                  <a:gd name="T4" fmla="*/ 0 w 131"/>
                  <a:gd name="T5" fmla="*/ 1900574682 h 132"/>
                  <a:gd name="T6" fmla="*/ 0 w 131"/>
                  <a:gd name="T7" fmla="*/ 1900574682 h 132"/>
                  <a:gd name="T8" fmla="*/ 0 w 131"/>
                  <a:gd name="T9" fmla="*/ 1900574682 h 132"/>
                  <a:gd name="T10" fmla="*/ 1898790452 w 131"/>
                  <a:gd name="T11" fmla="*/ 1900574682 h 132"/>
                  <a:gd name="T12" fmla="*/ 1898790452 w 131"/>
                  <a:gd name="T13" fmla="*/ 1900574682 h 132"/>
                  <a:gd name="T14" fmla="*/ 1898790452 w 131"/>
                  <a:gd name="T15" fmla="*/ 1900574682 h 132"/>
                  <a:gd name="T16" fmla="*/ 1898790452 w 131"/>
                  <a:gd name="T17" fmla="*/ 1900574682 h 132"/>
                  <a:gd name="T18" fmla="*/ 1898790452 w 131"/>
                  <a:gd name="T19" fmla="*/ 1900574682 h 132"/>
                  <a:gd name="T20" fmla="*/ 1898790452 w 131"/>
                  <a:gd name="T21" fmla="*/ 1900574682 h 132"/>
                  <a:gd name="T22" fmla="*/ 1898790452 w 131"/>
                  <a:gd name="T23" fmla="*/ 1900574682 h 132"/>
                  <a:gd name="T24" fmla="*/ 1898790452 w 131"/>
                  <a:gd name="T25" fmla="*/ 1900574682 h 132"/>
                  <a:gd name="T26" fmla="*/ 1898790452 w 131"/>
                  <a:gd name="T27" fmla="*/ 1900574682 h 132"/>
                  <a:gd name="T28" fmla="*/ 1898790452 w 131"/>
                  <a:gd name="T29" fmla="*/ 1900574682 h 132"/>
                  <a:gd name="T30" fmla="*/ 1898790452 w 131"/>
                  <a:gd name="T31" fmla="*/ 1900574682 h 132"/>
                  <a:gd name="T32" fmla="*/ 1898790452 w 131"/>
                  <a:gd name="T33" fmla="*/ 1900574682 h 132"/>
                  <a:gd name="T34" fmla="*/ 1898790452 w 131"/>
                  <a:gd name="T35" fmla="*/ 1900574682 h 132"/>
                  <a:gd name="T36" fmla="*/ 1898790452 w 131"/>
                  <a:gd name="T37" fmla="*/ 1900574682 h 132"/>
                  <a:gd name="T38" fmla="*/ 1898790452 w 131"/>
                  <a:gd name="T39" fmla="*/ 1900574682 h 132"/>
                  <a:gd name="T40" fmla="*/ 1898790452 w 131"/>
                  <a:gd name="T41" fmla="*/ 1900574682 h 132"/>
                  <a:gd name="T42" fmla="*/ 1898790452 w 131"/>
                  <a:gd name="T43" fmla="*/ 1900574682 h 132"/>
                  <a:gd name="T44" fmla="*/ 1898790452 w 131"/>
                  <a:gd name="T45" fmla="*/ 1900574682 h 132"/>
                  <a:gd name="T46" fmla="*/ 1898790452 w 131"/>
                  <a:gd name="T47" fmla="*/ 1900574682 h 132"/>
                  <a:gd name="T48" fmla="*/ 1898790452 w 131"/>
                  <a:gd name="T49" fmla="*/ 1900574682 h 132"/>
                  <a:gd name="T50" fmla="*/ 1898790452 w 131"/>
                  <a:gd name="T51" fmla="*/ 1900574682 h 132"/>
                  <a:gd name="T52" fmla="*/ 1898790452 w 131"/>
                  <a:gd name="T53" fmla="*/ 1900574682 h 132"/>
                  <a:gd name="T54" fmla="*/ 1898790452 w 131"/>
                  <a:gd name="T55" fmla="*/ 1900574682 h 132"/>
                  <a:gd name="T56" fmla="*/ 1898790452 w 131"/>
                  <a:gd name="T57" fmla="*/ 1900574682 h 132"/>
                  <a:gd name="T58" fmla="*/ 1898790452 w 131"/>
                  <a:gd name="T59" fmla="*/ 1900574682 h 132"/>
                  <a:gd name="T60" fmla="*/ 1898790452 w 131"/>
                  <a:gd name="T61" fmla="*/ 1900574682 h 132"/>
                  <a:gd name="T62" fmla="*/ 1898790452 w 131"/>
                  <a:gd name="T63" fmla="*/ 1900574682 h 132"/>
                  <a:gd name="T64" fmla="*/ 1898790452 w 131"/>
                  <a:gd name="T65" fmla="*/ 1900574682 h 132"/>
                  <a:gd name="T66" fmla="*/ 1898790452 w 131"/>
                  <a:gd name="T67" fmla="*/ 1900574682 h 132"/>
                  <a:gd name="T68" fmla="*/ 1898790452 w 131"/>
                  <a:gd name="T69" fmla="*/ 1900574682 h 132"/>
                  <a:gd name="T70" fmla="*/ 1898790452 w 131"/>
                  <a:gd name="T71" fmla="*/ 1900574682 h 132"/>
                  <a:gd name="T72" fmla="*/ 1898790452 w 131"/>
                  <a:gd name="T73" fmla="*/ 0 h 132"/>
                  <a:gd name="T74" fmla="*/ 1898790452 w 131"/>
                  <a:gd name="T75" fmla="*/ 0 h 132"/>
                  <a:gd name="T76" fmla="*/ 1898790452 w 131"/>
                  <a:gd name="T77" fmla="*/ 0 h 132"/>
                  <a:gd name="T78" fmla="*/ 1898790452 w 131"/>
                  <a:gd name="T79" fmla="*/ 0 h 132"/>
                  <a:gd name="T80" fmla="*/ 1898790452 w 131"/>
                  <a:gd name="T81" fmla="*/ 1900574682 h 132"/>
                  <a:gd name="T82" fmla="*/ 1898790452 w 131"/>
                  <a:gd name="T83" fmla="*/ 1900574682 h 132"/>
                  <a:gd name="T84" fmla="*/ 1898790452 w 131"/>
                  <a:gd name="T85" fmla="*/ 1900574682 h 132"/>
                  <a:gd name="T86" fmla="*/ 1898790452 w 131"/>
                  <a:gd name="T87" fmla="*/ 1900574682 h 132"/>
                  <a:gd name="T88" fmla="*/ 1898790452 w 131"/>
                  <a:gd name="T89" fmla="*/ 1900574682 h 132"/>
                  <a:gd name="T90" fmla="*/ 1898790452 w 131"/>
                  <a:gd name="T91" fmla="*/ 1900574682 h 132"/>
                  <a:gd name="T92" fmla="*/ 1898790452 w 131"/>
                  <a:gd name="T93" fmla="*/ 1900574682 h 132"/>
                  <a:gd name="T94" fmla="*/ 1898790452 w 131"/>
                  <a:gd name="T95" fmla="*/ 1900574682 h 132"/>
                  <a:gd name="T96" fmla="*/ 1898790452 w 131"/>
                  <a:gd name="T97" fmla="*/ 1900574682 h 1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1"/>
                  <a:gd name="T148" fmla="*/ 0 h 132"/>
                  <a:gd name="T149" fmla="*/ 131 w 131"/>
                  <a:gd name="T150" fmla="*/ 132 h 1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1" h="132">
                    <a:moveTo>
                      <a:pt x="5" y="23"/>
                    </a:moveTo>
                    <a:lnTo>
                      <a:pt x="2" y="26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4" y="53"/>
                    </a:lnTo>
                    <a:lnTo>
                      <a:pt x="5" y="61"/>
                    </a:lnTo>
                    <a:lnTo>
                      <a:pt x="13" y="78"/>
                    </a:lnTo>
                    <a:lnTo>
                      <a:pt x="19" y="95"/>
                    </a:lnTo>
                    <a:lnTo>
                      <a:pt x="25" y="115"/>
                    </a:lnTo>
                    <a:lnTo>
                      <a:pt x="31" y="132"/>
                    </a:lnTo>
                    <a:lnTo>
                      <a:pt x="40" y="126"/>
                    </a:lnTo>
                    <a:lnTo>
                      <a:pt x="48" y="122"/>
                    </a:lnTo>
                    <a:lnTo>
                      <a:pt x="58" y="120"/>
                    </a:lnTo>
                    <a:lnTo>
                      <a:pt x="67" y="118"/>
                    </a:lnTo>
                    <a:lnTo>
                      <a:pt x="77" y="118"/>
                    </a:lnTo>
                    <a:lnTo>
                      <a:pt x="85" y="120"/>
                    </a:lnTo>
                    <a:lnTo>
                      <a:pt x="95" y="124"/>
                    </a:lnTo>
                    <a:lnTo>
                      <a:pt x="102" y="130"/>
                    </a:lnTo>
                    <a:lnTo>
                      <a:pt x="110" y="107"/>
                    </a:lnTo>
                    <a:lnTo>
                      <a:pt x="118" y="82"/>
                    </a:lnTo>
                    <a:lnTo>
                      <a:pt x="126" y="59"/>
                    </a:lnTo>
                    <a:lnTo>
                      <a:pt x="131" y="34"/>
                    </a:lnTo>
                    <a:lnTo>
                      <a:pt x="131" y="28"/>
                    </a:lnTo>
                    <a:lnTo>
                      <a:pt x="131" y="25"/>
                    </a:lnTo>
                    <a:lnTo>
                      <a:pt x="127" y="21"/>
                    </a:lnTo>
                    <a:lnTo>
                      <a:pt x="124" y="17"/>
                    </a:lnTo>
                    <a:lnTo>
                      <a:pt x="120" y="13"/>
                    </a:lnTo>
                    <a:lnTo>
                      <a:pt x="116" y="11"/>
                    </a:lnTo>
                    <a:lnTo>
                      <a:pt x="110" y="11"/>
                    </a:lnTo>
                    <a:lnTo>
                      <a:pt x="106" y="11"/>
                    </a:lnTo>
                    <a:lnTo>
                      <a:pt x="96" y="15"/>
                    </a:lnTo>
                    <a:lnTo>
                      <a:pt x="87" y="17"/>
                    </a:lnTo>
                    <a:lnTo>
                      <a:pt x="85" y="11"/>
                    </a:lnTo>
                    <a:lnTo>
                      <a:pt x="79" y="5"/>
                    </a:lnTo>
                    <a:lnTo>
                      <a:pt x="75" y="2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6" y="0"/>
                    </a:lnTo>
                    <a:lnTo>
                      <a:pt x="50" y="0"/>
                    </a:lnTo>
                    <a:lnTo>
                      <a:pt x="44" y="3"/>
                    </a:lnTo>
                    <a:lnTo>
                      <a:pt x="40" y="11"/>
                    </a:lnTo>
                    <a:lnTo>
                      <a:pt x="36" y="17"/>
                    </a:lnTo>
                    <a:lnTo>
                      <a:pt x="29" y="19"/>
                    </a:lnTo>
                    <a:lnTo>
                      <a:pt x="21" y="17"/>
                    </a:lnTo>
                    <a:lnTo>
                      <a:pt x="17" y="17"/>
                    </a:lnTo>
                    <a:lnTo>
                      <a:pt x="13" y="17"/>
                    </a:lnTo>
                    <a:lnTo>
                      <a:pt x="9" y="19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DBBFA6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8" name="Freeform 140"/>
              <p:cNvSpPr>
                <a:spLocks noChangeArrowheads="1"/>
              </p:cNvSpPr>
              <p:nvPr/>
            </p:nvSpPr>
            <p:spPr bwMode="auto">
              <a:xfrm>
                <a:off x="284" y="3869"/>
                <a:ext cx="33" cy="82"/>
              </a:xfrm>
              <a:custGeom>
                <a:avLst/>
                <a:gdLst>
                  <a:gd name="T0" fmla="*/ 0 w 35"/>
                  <a:gd name="T1" fmla="*/ 1770949562 h 84"/>
                  <a:gd name="T2" fmla="*/ 1341210214 w 35"/>
                  <a:gd name="T3" fmla="*/ 1770949562 h 84"/>
                  <a:gd name="T4" fmla="*/ 1341210214 w 35"/>
                  <a:gd name="T5" fmla="*/ 1770949562 h 84"/>
                  <a:gd name="T6" fmla="*/ 1341210214 w 35"/>
                  <a:gd name="T7" fmla="*/ 1770949562 h 84"/>
                  <a:gd name="T8" fmla="*/ 1341210214 w 35"/>
                  <a:gd name="T9" fmla="*/ 1770949562 h 84"/>
                  <a:gd name="T10" fmla="*/ 1341210214 w 35"/>
                  <a:gd name="T11" fmla="*/ 1770949562 h 84"/>
                  <a:gd name="T12" fmla="*/ 1341210214 w 35"/>
                  <a:gd name="T13" fmla="*/ 1770949562 h 84"/>
                  <a:gd name="T14" fmla="*/ 1341210214 w 35"/>
                  <a:gd name="T15" fmla="*/ 1770949562 h 84"/>
                  <a:gd name="T16" fmla="*/ 1341210214 w 35"/>
                  <a:gd name="T17" fmla="*/ 1770949562 h 84"/>
                  <a:gd name="T18" fmla="*/ 1341210214 w 35"/>
                  <a:gd name="T19" fmla="*/ 1770949562 h 84"/>
                  <a:gd name="T20" fmla="*/ 1341210214 w 35"/>
                  <a:gd name="T21" fmla="*/ 1770949562 h 84"/>
                  <a:gd name="T22" fmla="*/ 1341210214 w 35"/>
                  <a:gd name="T23" fmla="*/ 1770949562 h 84"/>
                  <a:gd name="T24" fmla="*/ 1341210214 w 35"/>
                  <a:gd name="T25" fmla="*/ 1770949562 h 84"/>
                  <a:gd name="T26" fmla="*/ 1341210214 w 35"/>
                  <a:gd name="T27" fmla="*/ 1770949562 h 84"/>
                  <a:gd name="T28" fmla="*/ 1341210214 w 35"/>
                  <a:gd name="T29" fmla="*/ 1770949562 h 84"/>
                  <a:gd name="T30" fmla="*/ 1341210214 w 35"/>
                  <a:gd name="T31" fmla="*/ 1770949562 h 84"/>
                  <a:gd name="T32" fmla="*/ 1341210214 w 35"/>
                  <a:gd name="T33" fmla="*/ 1770949562 h 84"/>
                  <a:gd name="T34" fmla="*/ 1341210214 w 35"/>
                  <a:gd name="T35" fmla="*/ 1770949562 h 84"/>
                  <a:gd name="T36" fmla="*/ 1341210214 w 35"/>
                  <a:gd name="T37" fmla="*/ 1770949562 h 84"/>
                  <a:gd name="T38" fmla="*/ 1341210214 w 35"/>
                  <a:gd name="T39" fmla="*/ 1770949562 h 84"/>
                  <a:gd name="T40" fmla="*/ 1341210214 w 35"/>
                  <a:gd name="T41" fmla="*/ 1770949562 h 84"/>
                  <a:gd name="T42" fmla="*/ 1341210214 w 35"/>
                  <a:gd name="T43" fmla="*/ 1770949562 h 84"/>
                  <a:gd name="T44" fmla="*/ 1341210214 w 35"/>
                  <a:gd name="T45" fmla="*/ 1770949562 h 84"/>
                  <a:gd name="T46" fmla="*/ 1341210214 w 35"/>
                  <a:gd name="T47" fmla="*/ 1770949562 h 84"/>
                  <a:gd name="T48" fmla="*/ 1341210214 w 35"/>
                  <a:gd name="T49" fmla="*/ 1770949562 h 84"/>
                  <a:gd name="T50" fmla="*/ 1341210214 w 35"/>
                  <a:gd name="T51" fmla="*/ 1770949562 h 84"/>
                  <a:gd name="T52" fmla="*/ 1341210214 w 35"/>
                  <a:gd name="T53" fmla="*/ 1770949562 h 84"/>
                  <a:gd name="T54" fmla="*/ 1341210214 w 35"/>
                  <a:gd name="T55" fmla="*/ 1770949562 h 84"/>
                  <a:gd name="T56" fmla="*/ 1341210214 w 35"/>
                  <a:gd name="T57" fmla="*/ 1770949562 h 84"/>
                  <a:gd name="T58" fmla="*/ 1341210214 w 35"/>
                  <a:gd name="T59" fmla="*/ 1770949562 h 84"/>
                  <a:gd name="T60" fmla="*/ 1341210214 w 35"/>
                  <a:gd name="T61" fmla="*/ 1770949562 h 84"/>
                  <a:gd name="T62" fmla="*/ 1341210214 w 35"/>
                  <a:gd name="T63" fmla="*/ 1770949562 h 84"/>
                  <a:gd name="T64" fmla="*/ 1341210214 w 35"/>
                  <a:gd name="T65" fmla="*/ 1770949562 h 84"/>
                  <a:gd name="T66" fmla="*/ 1341210214 w 35"/>
                  <a:gd name="T67" fmla="*/ 1770949562 h 84"/>
                  <a:gd name="T68" fmla="*/ 1341210214 w 35"/>
                  <a:gd name="T69" fmla="*/ 1770949562 h 84"/>
                  <a:gd name="T70" fmla="*/ 1341210214 w 35"/>
                  <a:gd name="T71" fmla="*/ 0 h 84"/>
                  <a:gd name="T72" fmla="*/ 1341210214 w 35"/>
                  <a:gd name="T73" fmla="*/ 0 h 84"/>
                  <a:gd name="T74" fmla="*/ 1341210214 w 35"/>
                  <a:gd name="T75" fmla="*/ 1770949562 h 84"/>
                  <a:gd name="T76" fmla="*/ 1341210214 w 35"/>
                  <a:gd name="T77" fmla="*/ 1770949562 h 84"/>
                  <a:gd name="T78" fmla="*/ 0 w 35"/>
                  <a:gd name="T79" fmla="*/ 1770949562 h 84"/>
                  <a:gd name="T80" fmla="*/ 0 w 35"/>
                  <a:gd name="T81" fmla="*/ 1770949562 h 8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84"/>
                  <a:gd name="T125" fmla="*/ 35 w 35"/>
                  <a:gd name="T126" fmla="*/ 84 h 8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84">
                    <a:moveTo>
                      <a:pt x="0" y="13"/>
                    </a:moveTo>
                    <a:lnTo>
                      <a:pt x="2" y="30"/>
                    </a:lnTo>
                    <a:lnTo>
                      <a:pt x="6" y="48"/>
                    </a:lnTo>
                    <a:lnTo>
                      <a:pt x="12" y="65"/>
                    </a:lnTo>
                    <a:lnTo>
                      <a:pt x="18" y="82"/>
                    </a:lnTo>
                    <a:lnTo>
                      <a:pt x="20" y="84"/>
                    </a:lnTo>
                    <a:lnTo>
                      <a:pt x="22" y="84"/>
                    </a:lnTo>
                    <a:lnTo>
                      <a:pt x="20" y="67"/>
                    </a:lnTo>
                    <a:lnTo>
                      <a:pt x="18" y="48"/>
                    </a:lnTo>
                    <a:lnTo>
                      <a:pt x="20" y="46"/>
                    </a:lnTo>
                    <a:lnTo>
                      <a:pt x="23" y="42"/>
                    </a:lnTo>
                    <a:lnTo>
                      <a:pt x="20" y="42"/>
                    </a:lnTo>
                    <a:lnTo>
                      <a:pt x="16" y="44"/>
                    </a:lnTo>
                    <a:lnTo>
                      <a:pt x="16" y="34"/>
                    </a:lnTo>
                    <a:lnTo>
                      <a:pt x="22" y="26"/>
                    </a:lnTo>
                    <a:lnTo>
                      <a:pt x="18" y="26"/>
                    </a:lnTo>
                    <a:lnTo>
                      <a:pt x="12" y="28"/>
                    </a:lnTo>
                    <a:lnTo>
                      <a:pt x="12" y="23"/>
                    </a:lnTo>
                    <a:lnTo>
                      <a:pt x="16" y="21"/>
                    </a:lnTo>
                    <a:lnTo>
                      <a:pt x="20" y="19"/>
                    </a:lnTo>
                    <a:lnTo>
                      <a:pt x="23" y="19"/>
                    </a:lnTo>
                    <a:lnTo>
                      <a:pt x="20" y="15"/>
                    </a:lnTo>
                    <a:lnTo>
                      <a:pt x="18" y="15"/>
                    </a:lnTo>
                    <a:lnTo>
                      <a:pt x="14" y="15"/>
                    </a:lnTo>
                    <a:lnTo>
                      <a:pt x="10" y="17"/>
                    </a:lnTo>
                    <a:lnTo>
                      <a:pt x="10" y="15"/>
                    </a:lnTo>
                    <a:lnTo>
                      <a:pt x="10" y="13"/>
                    </a:lnTo>
                    <a:lnTo>
                      <a:pt x="12" y="11"/>
                    </a:lnTo>
                    <a:lnTo>
                      <a:pt x="16" y="9"/>
                    </a:lnTo>
                    <a:lnTo>
                      <a:pt x="18" y="7"/>
                    </a:lnTo>
                    <a:lnTo>
                      <a:pt x="22" y="9"/>
                    </a:lnTo>
                    <a:lnTo>
                      <a:pt x="27" y="11"/>
                    </a:lnTo>
                    <a:lnTo>
                      <a:pt x="35" y="13"/>
                    </a:lnTo>
                    <a:lnTo>
                      <a:pt x="31" y="5"/>
                    </a:lnTo>
                    <a:lnTo>
                      <a:pt x="25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2" y="5"/>
                    </a:lnTo>
                    <a:lnTo>
                      <a:pt x="0" y="9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89" name="Freeform 141"/>
              <p:cNvSpPr>
                <a:spLocks noChangeArrowheads="1"/>
              </p:cNvSpPr>
              <p:nvPr/>
            </p:nvSpPr>
            <p:spPr bwMode="auto">
              <a:xfrm>
                <a:off x="319" y="3872"/>
                <a:ext cx="12" cy="48"/>
              </a:xfrm>
              <a:custGeom>
                <a:avLst/>
                <a:gdLst>
                  <a:gd name="T0" fmla="*/ 625684555 w 14"/>
                  <a:gd name="T1" fmla="*/ 1549171542 h 50"/>
                  <a:gd name="T2" fmla="*/ 625684555 w 14"/>
                  <a:gd name="T3" fmla="*/ 1549171542 h 50"/>
                  <a:gd name="T4" fmla="*/ 0 w 14"/>
                  <a:gd name="T5" fmla="*/ 1549171542 h 50"/>
                  <a:gd name="T6" fmla="*/ 625684555 w 14"/>
                  <a:gd name="T7" fmla="*/ 1549171542 h 50"/>
                  <a:gd name="T8" fmla="*/ 625684555 w 14"/>
                  <a:gd name="T9" fmla="*/ 1549171542 h 50"/>
                  <a:gd name="T10" fmla="*/ 625684555 w 14"/>
                  <a:gd name="T11" fmla="*/ 1549171542 h 50"/>
                  <a:gd name="T12" fmla="*/ 625684555 w 14"/>
                  <a:gd name="T13" fmla="*/ 1549171542 h 50"/>
                  <a:gd name="T14" fmla="*/ 625684555 w 14"/>
                  <a:gd name="T15" fmla="*/ 1549171542 h 50"/>
                  <a:gd name="T16" fmla="*/ 625684555 w 14"/>
                  <a:gd name="T17" fmla="*/ 1549171542 h 50"/>
                  <a:gd name="T18" fmla="*/ 625684555 w 14"/>
                  <a:gd name="T19" fmla="*/ 1549171542 h 50"/>
                  <a:gd name="T20" fmla="*/ 0 w 14"/>
                  <a:gd name="T21" fmla="*/ 0 h 50"/>
                  <a:gd name="T22" fmla="*/ 625684555 w 14"/>
                  <a:gd name="T23" fmla="*/ 1549171542 h 50"/>
                  <a:gd name="T24" fmla="*/ 625684555 w 14"/>
                  <a:gd name="T25" fmla="*/ 1549171542 h 50"/>
                  <a:gd name="T26" fmla="*/ 625684555 w 14"/>
                  <a:gd name="T27" fmla="*/ 1549171542 h 50"/>
                  <a:gd name="T28" fmla="*/ 625684555 w 14"/>
                  <a:gd name="T29" fmla="*/ 1549171542 h 5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"/>
                  <a:gd name="T46" fmla="*/ 0 h 50"/>
                  <a:gd name="T47" fmla="*/ 14 w 14"/>
                  <a:gd name="T48" fmla="*/ 50 h 5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" h="50">
                    <a:moveTo>
                      <a:pt x="4" y="29"/>
                    </a:moveTo>
                    <a:lnTo>
                      <a:pt x="2" y="39"/>
                    </a:lnTo>
                    <a:lnTo>
                      <a:pt x="0" y="48"/>
                    </a:lnTo>
                    <a:lnTo>
                      <a:pt x="2" y="50"/>
                    </a:lnTo>
                    <a:lnTo>
                      <a:pt x="4" y="50"/>
                    </a:lnTo>
                    <a:lnTo>
                      <a:pt x="8" y="37"/>
                    </a:lnTo>
                    <a:lnTo>
                      <a:pt x="12" y="22"/>
                    </a:lnTo>
                    <a:lnTo>
                      <a:pt x="14" y="14"/>
                    </a:lnTo>
                    <a:lnTo>
                      <a:pt x="12" y="8"/>
                    </a:lnTo>
                    <a:lnTo>
                      <a:pt x="8" y="2"/>
                    </a:lnTo>
                    <a:lnTo>
                      <a:pt x="0" y="0"/>
                    </a:lnTo>
                    <a:lnTo>
                      <a:pt x="4" y="6"/>
                    </a:lnTo>
                    <a:lnTo>
                      <a:pt x="6" y="14"/>
                    </a:lnTo>
                    <a:lnTo>
                      <a:pt x="6" y="22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848282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0" name="Freeform 142"/>
              <p:cNvSpPr>
                <a:spLocks noChangeArrowheads="1"/>
              </p:cNvSpPr>
              <p:nvPr/>
            </p:nvSpPr>
            <p:spPr bwMode="auto">
              <a:xfrm>
                <a:off x="327" y="3750"/>
                <a:ext cx="45" cy="99"/>
              </a:xfrm>
              <a:custGeom>
                <a:avLst/>
                <a:gdLst>
                  <a:gd name="T0" fmla="*/ 1516516093 w 47"/>
                  <a:gd name="T1" fmla="*/ 1829954609 h 101"/>
                  <a:gd name="T2" fmla="*/ 0 w 47"/>
                  <a:gd name="T3" fmla="*/ 1829954609 h 101"/>
                  <a:gd name="T4" fmla="*/ 0 w 47"/>
                  <a:gd name="T5" fmla="*/ 1829954609 h 101"/>
                  <a:gd name="T6" fmla="*/ 1516516093 w 47"/>
                  <a:gd name="T7" fmla="*/ 1829954609 h 101"/>
                  <a:gd name="T8" fmla="*/ 1516516093 w 47"/>
                  <a:gd name="T9" fmla="*/ 1829954609 h 101"/>
                  <a:gd name="T10" fmla="*/ 1516516093 w 47"/>
                  <a:gd name="T11" fmla="*/ 1829954609 h 101"/>
                  <a:gd name="T12" fmla="*/ 1516516093 w 47"/>
                  <a:gd name="T13" fmla="*/ 1829954609 h 101"/>
                  <a:gd name="T14" fmla="*/ 1516516093 w 47"/>
                  <a:gd name="T15" fmla="*/ 1829954609 h 101"/>
                  <a:gd name="T16" fmla="*/ 1516516093 w 47"/>
                  <a:gd name="T17" fmla="*/ 1829954609 h 101"/>
                  <a:gd name="T18" fmla="*/ 1516516093 w 47"/>
                  <a:gd name="T19" fmla="*/ 1829954609 h 101"/>
                  <a:gd name="T20" fmla="*/ 1516516093 w 47"/>
                  <a:gd name="T21" fmla="*/ 1829954609 h 101"/>
                  <a:gd name="T22" fmla="*/ 1516516093 w 47"/>
                  <a:gd name="T23" fmla="*/ 1829954609 h 101"/>
                  <a:gd name="T24" fmla="*/ 1516516093 w 47"/>
                  <a:gd name="T25" fmla="*/ 1829954609 h 101"/>
                  <a:gd name="T26" fmla="*/ 1516516093 w 47"/>
                  <a:gd name="T27" fmla="*/ 1829954609 h 101"/>
                  <a:gd name="T28" fmla="*/ 1516516093 w 47"/>
                  <a:gd name="T29" fmla="*/ 1829954609 h 101"/>
                  <a:gd name="T30" fmla="*/ 1516516093 w 47"/>
                  <a:gd name="T31" fmla="*/ 1829954609 h 101"/>
                  <a:gd name="T32" fmla="*/ 1516516093 w 47"/>
                  <a:gd name="T33" fmla="*/ 1829954609 h 101"/>
                  <a:gd name="T34" fmla="*/ 1516516093 w 47"/>
                  <a:gd name="T35" fmla="*/ 1829954609 h 101"/>
                  <a:gd name="T36" fmla="*/ 1516516093 w 47"/>
                  <a:gd name="T37" fmla="*/ 1829954609 h 101"/>
                  <a:gd name="T38" fmla="*/ 1516516093 w 47"/>
                  <a:gd name="T39" fmla="*/ 1829954609 h 101"/>
                  <a:gd name="T40" fmla="*/ 1516516093 w 47"/>
                  <a:gd name="T41" fmla="*/ 1829954609 h 101"/>
                  <a:gd name="T42" fmla="*/ 1516516093 w 47"/>
                  <a:gd name="T43" fmla="*/ 1829954609 h 101"/>
                  <a:gd name="T44" fmla="*/ 1516516093 w 47"/>
                  <a:gd name="T45" fmla="*/ 1829954609 h 101"/>
                  <a:gd name="T46" fmla="*/ 1516516093 w 47"/>
                  <a:gd name="T47" fmla="*/ 1829954609 h 101"/>
                  <a:gd name="T48" fmla="*/ 1516516093 w 47"/>
                  <a:gd name="T49" fmla="*/ 1829954609 h 101"/>
                  <a:gd name="T50" fmla="*/ 1516516093 w 47"/>
                  <a:gd name="T51" fmla="*/ 1829954609 h 101"/>
                  <a:gd name="T52" fmla="*/ 1516516093 w 47"/>
                  <a:gd name="T53" fmla="*/ 1829954609 h 101"/>
                  <a:gd name="T54" fmla="*/ 1516516093 w 47"/>
                  <a:gd name="T55" fmla="*/ 1829954609 h 101"/>
                  <a:gd name="T56" fmla="*/ 1516516093 w 47"/>
                  <a:gd name="T57" fmla="*/ 0 h 101"/>
                  <a:gd name="T58" fmla="*/ 1516516093 w 47"/>
                  <a:gd name="T59" fmla="*/ 0 h 101"/>
                  <a:gd name="T60" fmla="*/ 1516516093 w 47"/>
                  <a:gd name="T61" fmla="*/ 1829954609 h 101"/>
                  <a:gd name="T62" fmla="*/ 1516516093 w 47"/>
                  <a:gd name="T63" fmla="*/ 1829954609 h 101"/>
                  <a:gd name="T64" fmla="*/ 1516516093 w 47"/>
                  <a:gd name="T65" fmla="*/ 1829954609 h 101"/>
                  <a:gd name="T66" fmla="*/ 1516516093 w 47"/>
                  <a:gd name="T67" fmla="*/ 1829954609 h 101"/>
                  <a:gd name="T68" fmla="*/ 1516516093 w 47"/>
                  <a:gd name="T69" fmla="*/ 1829954609 h 101"/>
                  <a:gd name="T70" fmla="*/ 1516516093 w 47"/>
                  <a:gd name="T71" fmla="*/ 1829954609 h 101"/>
                  <a:gd name="T72" fmla="*/ 1516516093 w 47"/>
                  <a:gd name="T73" fmla="*/ 1829954609 h 101"/>
                  <a:gd name="T74" fmla="*/ 1516516093 w 47"/>
                  <a:gd name="T75" fmla="*/ 1829954609 h 101"/>
                  <a:gd name="T76" fmla="*/ 1516516093 w 47"/>
                  <a:gd name="T77" fmla="*/ 1829954609 h 10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7"/>
                  <a:gd name="T118" fmla="*/ 0 h 101"/>
                  <a:gd name="T119" fmla="*/ 47 w 47"/>
                  <a:gd name="T120" fmla="*/ 101 h 10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7" h="101">
                    <a:moveTo>
                      <a:pt x="2" y="61"/>
                    </a:moveTo>
                    <a:lnTo>
                      <a:pt x="0" y="61"/>
                    </a:lnTo>
                    <a:lnTo>
                      <a:pt x="0" y="59"/>
                    </a:lnTo>
                    <a:lnTo>
                      <a:pt x="10" y="63"/>
                    </a:lnTo>
                    <a:lnTo>
                      <a:pt x="20" y="67"/>
                    </a:lnTo>
                    <a:lnTo>
                      <a:pt x="18" y="57"/>
                    </a:lnTo>
                    <a:lnTo>
                      <a:pt x="14" y="48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6" y="32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46"/>
                    </a:lnTo>
                    <a:lnTo>
                      <a:pt x="29" y="51"/>
                    </a:lnTo>
                    <a:lnTo>
                      <a:pt x="27" y="38"/>
                    </a:lnTo>
                    <a:lnTo>
                      <a:pt x="23" y="25"/>
                    </a:lnTo>
                    <a:lnTo>
                      <a:pt x="20" y="17"/>
                    </a:lnTo>
                    <a:lnTo>
                      <a:pt x="16" y="11"/>
                    </a:lnTo>
                    <a:lnTo>
                      <a:pt x="10" y="7"/>
                    </a:lnTo>
                    <a:lnTo>
                      <a:pt x="4" y="5"/>
                    </a:lnTo>
                    <a:lnTo>
                      <a:pt x="10" y="4"/>
                    </a:lnTo>
                    <a:lnTo>
                      <a:pt x="14" y="4"/>
                    </a:lnTo>
                    <a:lnTo>
                      <a:pt x="18" y="5"/>
                    </a:lnTo>
                    <a:lnTo>
                      <a:pt x="20" y="7"/>
                    </a:lnTo>
                    <a:lnTo>
                      <a:pt x="27" y="13"/>
                    </a:lnTo>
                    <a:lnTo>
                      <a:pt x="35" y="17"/>
                    </a:lnTo>
                    <a:lnTo>
                      <a:pt x="31" y="7"/>
                    </a:lnTo>
                    <a:lnTo>
                      <a:pt x="25" y="0"/>
                    </a:lnTo>
                    <a:lnTo>
                      <a:pt x="33" y="0"/>
                    </a:lnTo>
                    <a:lnTo>
                      <a:pt x="41" y="4"/>
                    </a:lnTo>
                    <a:lnTo>
                      <a:pt x="45" y="9"/>
                    </a:lnTo>
                    <a:lnTo>
                      <a:pt x="47" y="15"/>
                    </a:lnTo>
                    <a:lnTo>
                      <a:pt x="45" y="38"/>
                    </a:lnTo>
                    <a:lnTo>
                      <a:pt x="39" y="59"/>
                    </a:lnTo>
                    <a:lnTo>
                      <a:pt x="31" y="80"/>
                    </a:lnTo>
                    <a:lnTo>
                      <a:pt x="23" y="101"/>
                    </a:lnTo>
                    <a:lnTo>
                      <a:pt x="14" y="80"/>
                    </a:lnTo>
                    <a:lnTo>
                      <a:pt x="2" y="61"/>
                    </a:lnTo>
                    <a:close/>
                  </a:path>
                </a:pathLst>
              </a:custGeom>
              <a:solidFill>
                <a:srgbClr val="393633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3091" name="Freeform 143"/>
              <p:cNvSpPr>
                <a:spLocks noChangeArrowheads="1"/>
              </p:cNvSpPr>
              <p:nvPr/>
            </p:nvSpPr>
            <p:spPr bwMode="auto">
              <a:xfrm>
                <a:off x="306" y="3961"/>
                <a:ext cx="3" cy="5"/>
              </a:xfrm>
              <a:custGeom>
                <a:avLst/>
                <a:gdLst>
                  <a:gd name="T0" fmla="*/ 0 w 5"/>
                  <a:gd name="T1" fmla="*/ 0 h 7"/>
                  <a:gd name="T2" fmla="*/ 0 w 5"/>
                  <a:gd name="T3" fmla="*/ 145514234 h 7"/>
                  <a:gd name="T4" fmla="*/ 36069469 w 5"/>
                  <a:gd name="T5" fmla="*/ 145514234 h 7"/>
                  <a:gd name="T6" fmla="*/ 36069469 w 5"/>
                  <a:gd name="T7" fmla="*/ 145514234 h 7"/>
                  <a:gd name="T8" fmla="*/ 36069469 w 5"/>
                  <a:gd name="T9" fmla="*/ 145514234 h 7"/>
                  <a:gd name="T10" fmla="*/ 36069469 w 5"/>
                  <a:gd name="T11" fmla="*/ 0 h 7"/>
                  <a:gd name="T12" fmla="*/ 0 w 5"/>
                  <a:gd name="T13" fmla="*/ 0 h 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"/>
                  <a:gd name="T22" fmla="*/ 0 h 7"/>
                  <a:gd name="T23" fmla="*/ 5 w 5"/>
                  <a:gd name="T24" fmla="*/ 7 h 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" h="7">
                    <a:moveTo>
                      <a:pt x="0" y="0"/>
                    </a:moveTo>
                    <a:lnTo>
                      <a:pt x="0" y="2"/>
                    </a:lnTo>
                    <a:lnTo>
                      <a:pt x="1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5E5D"/>
              </a:solidFill>
              <a:ln w="9525" cap="flat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pic>
        <p:nvPicPr>
          <p:cNvPr id="3082" name="Picture 5" descr="C:\Users\dziaducha\Pictures\LOGou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7988" y="-9525"/>
            <a:ext cx="1116012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5" name="Group 133"/>
          <p:cNvGrpSpPr>
            <a:grpSpLocks/>
          </p:cNvGrpSpPr>
          <p:nvPr/>
        </p:nvGrpSpPr>
        <p:grpSpPr bwMode="auto">
          <a:xfrm>
            <a:off x="0" y="6213475"/>
            <a:ext cx="9109075" cy="619125"/>
            <a:chOff x="0" y="3914"/>
            <a:chExt cx="5738" cy="390"/>
          </a:xfrm>
        </p:grpSpPr>
        <p:grpSp>
          <p:nvGrpSpPr>
            <p:cNvPr id="146" name="Group 134"/>
            <p:cNvGrpSpPr>
              <a:grpSpLocks/>
            </p:cNvGrpSpPr>
            <p:nvPr/>
          </p:nvGrpSpPr>
          <p:grpSpPr bwMode="auto">
            <a:xfrm>
              <a:off x="0" y="3914"/>
              <a:ext cx="5738" cy="333"/>
              <a:chOff x="0" y="3914"/>
              <a:chExt cx="5738" cy="333"/>
            </a:xfrm>
          </p:grpSpPr>
          <p:grpSp>
            <p:nvGrpSpPr>
              <p:cNvPr id="149" name="Group 4"/>
              <p:cNvGrpSpPr>
                <a:grpSpLocks noChangeAspect="1"/>
              </p:cNvGrpSpPr>
              <p:nvPr/>
            </p:nvGrpSpPr>
            <p:grpSpPr bwMode="auto">
              <a:xfrm>
                <a:off x="2653" y="3914"/>
                <a:ext cx="408" cy="333"/>
                <a:chOff x="1035" y="180"/>
                <a:chExt cx="1102" cy="901"/>
              </a:xfrm>
            </p:grpSpPr>
            <p:sp>
              <p:nvSpPr>
                <p:cNvPr id="152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035" y="180"/>
                  <a:ext cx="1102" cy="9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3" name="Freeform 5"/>
                <p:cNvSpPr>
                  <a:spLocks/>
                </p:cNvSpPr>
                <p:nvPr/>
              </p:nvSpPr>
              <p:spPr bwMode="auto">
                <a:xfrm>
                  <a:off x="1188" y="905"/>
                  <a:ext cx="320" cy="16"/>
                </a:xfrm>
                <a:custGeom>
                  <a:avLst/>
                  <a:gdLst>
                    <a:gd name="T0" fmla="*/ 0 w 320"/>
                    <a:gd name="T1" fmla="*/ 8 h 16"/>
                    <a:gd name="T2" fmla="*/ 7 w 320"/>
                    <a:gd name="T3" fmla="*/ 16 h 16"/>
                    <a:gd name="T4" fmla="*/ 320 w 320"/>
                    <a:gd name="T5" fmla="*/ 16 h 16"/>
                    <a:gd name="T6" fmla="*/ 320 w 320"/>
                    <a:gd name="T7" fmla="*/ 0 h 16"/>
                    <a:gd name="T8" fmla="*/ 7 w 320"/>
                    <a:gd name="T9" fmla="*/ 0 h 16"/>
                    <a:gd name="T10" fmla="*/ 0 w 320"/>
                    <a:gd name="T11" fmla="*/ 8 h 16"/>
                    <a:gd name="T12" fmla="*/ 7 w 320"/>
                    <a:gd name="T13" fmla="*/ 0 h 16"/>
                    <a:gd name="T14" fmla="*/ 0 w 320"/>
                    <a:gd name="T15" fmla="*/ 4 h 16"/>
                    <a:gd name="T16" fmla="*/ 0 w 320"/>
                    <a:gd name="T17" fmla="*/ 8 h 16"/>
                    <a:gd name="T18" fmla="*/ 0 w 320"/>
                    <a:gd name="T19" fmla="*/ 12 h 16"/>
                    <a:gd name="T20" fmla="*/ 7 w 320"/>
                    <a:gd name="T21" fmla="*/ 16 h 16"/>
                    <a:gd name="T22" fmla="*/ 0 w 320"/>
                    <a:gd name="T23" fmla="*/ 8 h 1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20"/>
                    <a:gd name="T37" fmla="*/ 0 h 16"/>
                    <a:gd name="T38" fmla="*/ 320 w 320"/>
                    <a:gd name="T39" fmla="*/ 16 h 1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20" h="16">
                      <a:moveTo>
                        <a:pt x="0" y="8"/>
                      </a:moveTo>
                      <a:lnTo>
                        <a:pt x="7" y="16"/>
                      </a:lnTo>
                      <a:lnTo>
                        <a:pt x="320" y="16"/>
                      </a:lnTo>
                      <a:lnTo>
                        <a:pt x="320" y="0"/>
                      </a:lnTo>
                      <a:lnTo>
                        <a:pt x="7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7" y="16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1188" y="329"/>
                  <a:ext cx="15" cy="584"/>
                </a:xfrm>
                <a:custGeom>
                  <a:avLst/>
                  <a:gdLst>
                    <a:gd name="T0" fmla="*/ 7 w 15"/>
                    <a:gd name="T1" fmla="*/ 0 h 584"/>
                    <a:gd name="T2" fmla="*/ 0 w 15"/>
                    <a:gd name="T3" fmla="*/ 8 h 584"/>
                    <a:gd name="T4" fmla="*/ 0 w 15"/>
                    <a:gd name="T5" fmla="*/ 584 h 584"/>
                    <a:gd name="T6" fmla="*/ 15 w 15"/>
                    <a:gd name="T7" fmla="*/ 584 h 584"/>
                    <a:gd name="T8" fmla="*/ 15 w 15"/>
                    <a:gd name="T9" fmla="*/ 8 h 584"/>
                    <a:gd name="T10" fmla="*/ 7 w 15"/>
                    <a:gd name="T11" fmla="*/ 0 h 584"/>
                    <a:gd name="T12" fmla="*/ 15 w 15"/>
                    <a:gd name="T13" fmla="*/ 8 h 584"/>
                    <a:gd name="T14" fmla="*/ 11 w 15"/>
                    <a:gd name="T15" fmla="*/ 0 h 584"/>
                    <a:gd name="T16" fmla="*/ 7 w 15"/>
                    <a:gd name="T17" fmla="*/ 0 h 584"/>
                    <a:gd name="T18" fmla="*/ 0 w 15"/>
                    <a:gd name="T19" fmla="*/ 0 h 584"/>
                    <a:gd name="T20" fmla="*/ 0 w 15"/>
                    <a:gd name="T21" fmla="*/ 8 h 584"/>
                    <a:gd name="T22" fmla="*/ 7 w 15"/>
                    <a:gd name="T23" fmla="*/ 0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5"/>
                    <a:gd name="T37" fmla="*/ 0 h 584"/>
                    <a:gd name="T38" fmla="*/ 15 w 15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5" h="584">
                      <a:moveTo>
                        <a:pt x="7" y="0"/>
                      </a:moveTo>
                      <a:lnTo>
                        <a:pt x="0" y="8"/>
                      </a:lnTo>
                      <a:lnTo>
                        <a:pt x="0" y="584"/>
                      </a:lnTo>
                      <a:lnTo>
                        <a:pt x="15" y="584"/>
                      </a:lnTo>
                      <a:lnTo>
                        <a:pt x="15" y="8"/>
                      </a:lnTo>
                      <a:lnTo>
                        <a:pt x="7" y="0"/>
                      </a:lnTo>
                      <a:lnTo>
                        <a:pt x="15" y="8"/>
                      </a:lnTo>
                      <a:lnTo>
                        <a:pt x="11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5" name="Rectangle 7"/>
                <p:cNvSpPr>
                  <a:spLocks noChangeArrowheads="1"/>
                </p:cNvSpPr>
                <p:nvPr/>
              </p:nvSpPr>
              <p:spPr bwMode="auto">
                <a:xfrm>
                  <a:off x="1194" y="329"/>
                  <a:ext cx="276" cy="1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Calibri"/>
                    <a:ea typeface="+mn-ea"/>
                  </a:endParaRPr>
                </a:p>
              </p:txBody>
            </p:sp>
            <p:sp>
              <p:nvSpPr>
                <p:cNvPr id="156" name="Freeform 8"/>
                <p:cNvSpPr>
                  <a:spLocks/>
                </p:cNvSpPr>
                <p:nvPr/>
              </p:nvSpPr>
              <p:spPr bwMode="auto">
                <a:xfrm>
                  <a:off x="1710" y="329"/>
                  <a:ext cx="290" cy="15"/>
                </a:xfrm>
                <a:custGeom>
                  <a:avLst/>
                  <a:gdLst>
                    <a:gd name="T0" fmla="*/ 290 w 290"/>
                    <a:gd name="T1" fmla="*/ 8 h 15"/>
                    <a:gd name="T2" fmla="*/ 282 w 290"/>
                    <a:gd name="T3" fmla="*/ 0 h 15"/>
                    <a:gd name="T4" fmla="*/ 0 w 290"/>
                    <a:gd name="T5" fmla="*/ 0 h 15"/>
                    <a:gd name="T6" fmla="*/ 0 w 290"/>
                    <a:gd name="T7" fmla="*/ 15 h 15"/>
                    <a:gd name="T8" fmla="*/ 282 w 290"/>
                    <a:gd name="T9" fmla="*/ 15 h 15"/>
                    <a:gd name="T10" fmla="*/ 290 w 290"/>
                    <a:gd name="T11" fmla="*/ 8 h 15"/>
                    <a:gd name="T12" fmla="*/ 282 w 290"/>
                    <a:gd name="T13" fmla="*/ 15 h 15"/>
                    <a:gd name="T14" fmla="*/ 290 w 290"/>
                    <a:gd name="T15" fmla="*/ 11 h 15"/>
                    <a:gd name="T16" fmla="*/ 290 w 290"/>
                    <a:gd name="T17" fmla="*/ 8 h 15"/>
                    <a:gd name="T18" fmla="*/ 290 w 290"/>
                    <a:gd name="T19" fmla="*/ 0 h 15"/>
                    <a:gd name="T20" fmla="*/ 282 w 290"/>
                    <a:gd name="T21" fmla="*/ 0 h 15"/>
                    <a:gd name="T22" fmla="*/ 290 w 290"/>
                    <a:gd name="T23" fmla="*/ 8 h 1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90"/>
                    <a:gd name="T37" fmla="*/ 0 h 15"/>
                    <a:gd name="T38" fmla="*/ 290 w 290"/>
                    <a:gd name="T39" fmla="*/ 15 h 1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90" h="15">
                      <a:moveTo>
                        <a:pt x="290" y="8"/>
                      </a:moveTo>
                      <a:lnTo>
                        <a:pt x="282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282" y="15"/>
                      </a:lnTo>
                      <a:lnTo>
                        <a:pt x="290" y="8"/>
                      </a:lnTo>
                      <a:lnTo>
                        <a:pt x="282" y="15"/>
                      </a:lnTo>
                      <a:lnTo>
                        <a:pt x="290" y="11"/>
                      </a:lnTo>
                      <a:lnTo>
                        <a:pt x="290" y="8"/>
                      </a:lnTo>
                      <a:lnTo>
                        <a:pt x="290" y="0"/>
                      </a:lnTo>
                      <a:lnTo>
                        <a:pt x="282" y="0"/>
                      </a:lnTo>
                      <a:lnTo>
                        <a:pt x="290" y="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7" name="Freeform 9"/>
                <p:cNvSpPr>
                  <a:spLocks/>
                </p:cNvSpPr>
                <p:nvPr/>
              </p:nvSpPr>
              <p:spPr bwMode="auto">
                <a:xfrm>
                  <a:off x="1984" y="337"/>
                  <a:ext cx="16" cy="584"/>
                </a:xfrm>
                <a:custGeom>
                  <a:avLst/>
                  <a:gdLst>
                    <a:gd name="T0" fmla="*/ 8 w 16"/>
                    <a:gd name="T1" fmla="*/ 584 h 584"/>
                    <a:gd name="T2" fmla="*/ 16 w 16"/>
                    <a:gd name="T3" fmla="*/ 576 h 584"/>
                    <a:gd name="T4" fmla="*/ 16 w 16"/>
                    <a:gd name="T5" fmla="*/ 0 h 584"/>
                    <a:gd name="T6" fmla="*/ 0 w 16"/>
                    <a:gd name="T7" fmla="*/ 0 h 584"/>
                    <a:gd name="T8" fmla="*/ 0 w 16"/>
                    <a:gd name="T9" fmla="*/ 576 h 584"/>
                    <a:gd name="T10" fmla="*/ 8 w 16"/>
                    <a:gd name="T11" fmla="*/ 584 h 584"/>
                    <a:gd name="T12" fmla="*/ 0 w 16"/>
                    <a:gd name="T13" fmla="*/ 576 h 584"/>
                    <a:gd name="T14" fmla="*/ 4 w 16"/>
                    <a:gd name="T15" fmla="*/ 580 h 584"/>
                    <a:gd name="T16" fmla="*/ 8 w 16"/>
                    <a:gd name="T17" fmla="*/ 584 h 584"/>
                    <a:gd name="T18" fmla="*/ 16 w 16"/>
                    <a:gd name="T19" fmla="*/ 580 h 584"/>
                    <a:gd name="T20" fmla="*/ 16 w 16"/>
                    <a:gd name="T21" fmla="*/ 576 h 584"/>
                    <a:gd name="T22" fmla="*/ 8 w 16"/>
                    <a:gd name="T23" fmla="*/ 584 h 5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6"/>
                    <a:gd name="T37" fmla="*/ 0 h 584"/>
                    <a:gd name="T38" fmla="*/ 16 w 16"/>
                    <a:gd name="T39" fmla="*/ 584 h 58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6" h="584">
                      <a:moveTo>
                        <a:pt x="8" y="584"/>
                      </a:moveTo>
                      <a:lnTo>
                        <a:pt x="16" y="576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576"/>
                      </a:lnTo>
                      <a:lnTo>
                        <a:pt x="8" y="584"/>
                      </a:lnTo>
                      <a:lnTo>
                        <a:pt x="0" y="576"/>
                      </a:lnTo>
                      <a:lnTo>
                        <a:pt x="4" y="580"/>
                      </a:lnTo>
                      <a:lnTo>
                        <a:pt x="8" y="584"/>
                      </a:lnTo>
                      <a:lnTo>
                        <a:pt x="16" y="580"/>
                      </a:lnTo>
                      <a:lnTo>
                        <a:pt x="16" y="576"/>
                      </a:lnTo>
                      <a:lnTo>
                        <a:pt x="8" y="58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5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83" y="905"/>
                  <a:ext cx="30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59" name="Rectangle 11"/>
                <p:cNvSpPr>
                  <a:spLocks noChangeArrowheads="1"/>
                </p:cNvSpPr>
                <p:nvPr/>
              </p:nvSpPr>
              <p:spPr bwMode="auto">
                <a:xfrm>
                  <a:off x="1344" y="337"/>
                  <a:ext cx="15" cy="72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95" y="401"/>
                  <a:ext cx="8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95" y="829"/>
                  <a:ext cx="8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344" y="856"/>
                  <a:ext cx="15" cy="5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840"/>
                  <a:ext cx="16" cy="7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4" name="Rectangle 16"/>
                <p:cNvSpPr>
                  <a:spLocks noChangeArrowheads="1"/>
                </p:cNvSpPr>
                <p:nvPr/>
              </p:nvSpPr>
              <p:spPr bwMode="auto">
                <a:xfrm>
                  <a:off x="1393" y="829"/>
                  <a:ext cx="58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195" y="478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6" name="Rectangle 18"/>
                <p:cNvSpPr>
                  <a:spLocks noChangeArrowheads="1"/>
                </p:cNvSpPr>
                <p:nvPr/>
              </p:nvSpPr>
              <p:spPr bwMode="auto">
                <a:xfrm>
                  <a:off x="1195" y="550"/>
                  <a:ext cx="38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195" y="642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195" y="745"/>
                  <a:ext cx="38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69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337"/>
                  <a:ext cx="16" cy="21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752" y="401"/>
                  <a:ext cx="240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756" y="478"/>
                  <a:ext cx="236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43" y="550"/>
                  <a:ext cx="49" cy="1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43" y="642"/>
                  <a:ext cx="49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939" y="745"/>
                  <a:ext cx="53" cy="15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748" y="829"/>
                  <a:ext cx="244" cy="19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defTabSz="914400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pl-PL" altLang="pl-PL" sz="1800" b="0" smtClean="0">
                    <a:solidFill>
                      <a:srgbClr val="000000"/>
                    </a:solidFill>
                    <a:latin typeface="Corbel" panose="020B0503020204020204" pitchFamily="34" charset="0"/>
                    <a:ea typeface="+mn-ea"/>
                  </a:endParaRPr>
                </a:p>
              </p:txBody>
            </p:sp>
            <p:sp>
              <p:nvSpPr>
                <p:cNvPr id="176" name="Freeform 28"/>
                <p:cNvSpPr>
                  <a:spLocks/>
                </p:cNvSpPr>
                <p:nvPr/>
              </p:nvSpPr>
              <p:spPr bwMode="auto">
                <a:xfrm>
                  <a:off x="124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3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3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3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3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3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3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7" name="Freeform 29"/>
                <p:cNvSpPr>
                  <a:spLocks/>
                </p:cNvSpPr>
                <p:nvPr/>
              </p:nvSpPr>
              <p:spPr bwMode="auto">
                <a:xfrm>
                  <a:off x="1321" y="432"/>
                  <a:ext cx="23" cy="328"/>
                </a:xfrm>
                <a:custGeom>
                  <a:avLst/>
                  <a:gdLst>
                    <a:gd name="T0" fmla="*/ 0 w 23"/>
                    <a:gd name="T1" fmla="*/ 328 h 328"/>
                    <a:gd name="T2" fmla="*/ 23 w 23"/>
                    <a:gd name="T3" fmla="*/ 328 h 328"/>
                    <a:gd name="T4" fmla="*/ 23 w 23"/>
                    <a:gd name="T5" fmla="*/ 0 h 328"/>
                    <a:gd name="T6" fmla="*/ 0 w 23"/>
                    <a:gd name="T7" fmla="*/ 0 h 328"/>
                    <a:gd name="T8" fmla="*/ 0 w 23"/>
                    <a:gd name="T9" fmla="*/ 328 h 328"/>
                    <a:gd name="T10" fmla="*/ 0 w 23"/>
                    <a:gd name="T11" fmla="*/ 328 h 32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"/>
                    <a:gd name="T19" fmla="*/ 0 h 328"/>
                    <a:gd name="T20" fmla="*/ 23 w 23"/>
                    <a:gd name="T21" fmla="*/ 328 h 32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" h="328">
                      <a:moveTo>
                        <a:pt x="0" y="328"/>
                      </a:moveTo>
                      <a:lnTo>
                        <a:pt x="23" y="328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2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8" name="Freeform 30"/>
                <p:cNvSpPr>
                  <a:spLocks/>
                </p:cNvSpPr>
                <p:nvPr/>
              </p:nvSpPr>
              <p:spPr bwMode="auto">
                <a:xfrm>
                  <a:off x="1321" y="760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3 w 27"/>
                    <a:gd name="T5" fmla="*/ 0 h 23"/>
                    <a:gd name="T6" fmla="*/ 23 w 27"/>
                    <a:gd name="T7" fmla="*/ 0 h 23"/>
                    <a:gd name="T8" fmla="*/ 23 w 27"/>
                    <a:gd name="T9" fmla="*/ 0 h 23"/>
                    <a:gd name="T10" fmla="*/ 23 w 27"/>
                    <a:gd name="T11" fmla="*/ 0 h 23"/>
                    <a:gd name="T12" fmla="*/ 0 w 27"/>
                    <a:gd name="T13" fmla="*/ 0 h 23"/>
                    <a:gd name="T14" fmla="*/ 4 w 27"/>
                    <a:gd name="T15" fmla="*/ 8 h 23"/>
                    <a:gd name="T16" fmla="*/ 8 w 27"/>
                    <a:gd name="T17" fmla="*/ 16 h 23"/>
                    <a:gd name="T18" fmla="*/ 15 w 27"/>
                    <a:gd name="T19" fmla="*/ 19 h 23"/>
                    <a:gd name="T20" fmla="*/ 27 w 27"/>
                    <a:gd name="T21" fmla="*/ 23 h 23"/>
                    <a:gd name="T22" fmla="*/ 27 w 27"/>
                    <a:gd name="T23" fmla="*/ 23 h 23"/>
                    <a:gd name="T24" fmla="*/ 27 w 27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"/>
                    <a:gd name="T40" fmla="*/ 0 h 23"/>
                    <a:gd name="T41" fmla="*/ 27 w 27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4" y="8"/>
                      </a:lnTo>
                      <a:lnTo>
                        <a:pt x="8" y="16"/>
                      </a:lnTo>
                      <a:lnTo>
                        <a:pt x="15" y="19"/>
                      </a:lnTo>
                      <a:lnTo>
                        <a:pt x="27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79" name="Freeform 31"/>
                <p:cNvSpPr>
                  <a:spLocks/>
                </p:cNvSpPr>
                <p:nvPr/>
              </p:nvSpPr>
              <p:spPr bwMode="auto">
                <a:xfrm>
                  <a:off x="1348" y="760"/>
                  <a:ext cx="23" cy="23"/>
                </a:xfrm>
                <a:custGeom>
                  <a:avLst/>
                  <a:gdLst>
                    <a:gd name="T0" fmla="*/ 3 w 23"/>
                    <a:gd name="T1" fmla="*/ 0 h 23"/>
                    <a:gd name="T2" fmla="*/ 3 w 23"/>
                    <a:gd name="T3" fmla="*/ 0 h 23"/>
                    <a:gd name="T4" fmla="*/ 3 w 23"/>
                    <a:gd name="T5" fmla="*/ 0 h 23"/>
                    <a:gd name="T6" fmla="*/ 3 w 23"/>
                    <a:gd name="T7" fmla="*/ 0 h 23"/>
                    <a:gd name="T8" fmla="*/ 0 w 23"/>
                    <a:gd name="T9" fmla="*/ 0 h 23"/>
                    <a:gd name="T10" fmla="*/ 0 w 23"/>
                    <a:gd name="T11" fmla="*/ 0 h 23"/>
                    <a:gd name="T12" fmla="*/ 0 w 23"/>
                    <a:gd name="T13" fmla="*/ 23 h 23"/>
                    <a:gd name="T14" fmla="*/ 7 w 23"/>
                    <a:gd name="T15" fmla="*/ 19 h 23"/>
                    <a:gd name="T16" fmla="*/ 15 w 23"/>
                    <a:gd name="T17" fmla="*/ 16 h 23"/>
                    <a:gd name="T18" fmla="*/ 19 w 23"/>
                    <a:gd name="T19" fmla="*/ 8 h 23"/>
                    <a:gd name="T20" fmla="*/ 23 w 23"/>
                    <a:gd name="T21" fmla="*/ 0 h 23"/>
                    <a:gd name="T22" fmla="*/ 23 w 23"/>
                    <a:gd name="T23" fmla="*/ 0 h 23"/>
                    <a:gd name="T24" fmla="*/ 3 w 23"/>
                    <a:gd name="T25" fmla="*/ 0 h 2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3"/>
                    <a:gd name="T40" fmla="*/ 0 h 23"/>
                    <a:gd name="T41" fmla="*/ 23 w 23"/>
                    <a:gd name="T42" fmla="*/ 23 h 2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3" h="23">
                      <a:moveTo>
                        <a:pt x="3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3"/>
                      </a:lnTo>
                      <a:lnTo>
                        <a:pt x="7" y="19"/>
                      </a:lnTo>
                      <a:lnTo>
                        <a:pt x="15" y="16"/>
                      </a:lnTo>
                      <a:lnTo>
                        <a:pt x="19" y="8"/>
                      </a:lnTo>
                      <a:lnTo>
                        <a:pt x="2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0" name="Freeform 32"/>
                <p:cNvSpPr>
                  <a:spLocks/>
                </p:cNvSpPr>
                <p:nvPr/>
              </p:nvSpPr>
              <p:spPr bwMode="auto">
                <a:xfrm>
                  <a:off x="1351" y="421"/>
                  <a:ext cx="20" cy="339"/>
                </a:xfrm>
                <a:custGeom>
                  <a:avLst/>
                  <a:gdLst>
                    <a:gd name="T0" fmla="*/ 8 w 20"/>
                    <a:gd name="T1" fmla="*/ 0 h 339"/>
                    <a:gd name="T2" fmla="*/ 0 w 20"/>
                    <a:gd name="T3" fmla="*/ 11 h 339"/>
                    <a:gd name="T4" fmla="*/ 0 w 20"/>
                    <a:gd name="T5" fmla="*/ 339 h 339"/>
                    <a:gd name="T6" fmla="*/ 20 w 20"/>
                    <a:gd name="T7" fmla="*/ 339 h 339"/>
                    <a:gd name="T8" fmla="*/ 20 w 20"/>
                    <a:gd name="T9" fmla="*/ 11 h 339"/>
                    <a:gd name="T10" fmla="*/ 8 w 20"/>
                    <a:gd name="T11" fmla="*/ 0 h 339"/>
                    <a:gd name="T12" fmla="*/ 8 w 20"/>
                    <a:gd name="T13" fmla="*/ 0 h 339"/>
                    <a:gd name="T14" fmla="*/ 0 w 20"/>
                    <a:gd name="T15" fmla="*/ 0 h 339"/>
                    <a:gd name="T16" fmla="*/ 0 w 20"/>
                    <a:gd name="T17" fmla="*/ 11 h 339"/>
                    <a:gd name="T18" fmla="*/ 8 w 20"/>
                    <a:gd name="T19" fmla="*/ 0 h 33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"/>
                    <a:gd name="T31" fmla="*/ 0 h 339"/>
                    <a:gd name="T32" fmla="*/ 20 w 20"/>
                    <a:gd name="T33" fmla="*/ 339 h 33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" h="339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0" y="339"/>
                      </a:lnTo>
                      <a:lnTo>
                        <a:pt x="20" y="339"/>
                      </a:lnTo>
                      <a:lnTo>
                        <a:pt x="20" y="11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1" name="Freeform 33"/>
                <p:cNvSpPr>
                  <a:spLocks/>
                </p:cNvSpPr>
                <p:nvPr/>
              </p:nvSpPr>
              <p:spPr bwMode="auto">
                <a:xfrm>
                  <a:off x="1359" y="421"/>
                  <a:ext cx="95" cy="19"/>
                </a:xfrm>
                <a:custGeom>
                  <a:avLst/>
                  <a:gdLst>
                    <a:gd name="T0" fmla="*/ 95 w 95"/>
                    <a:gd name="T1" fmla="*/ 11 h 19"/>
                    <a:gd name="T2" fmla="*/ 84 w 95"/>
                    <a:gd name="T3" fmla="*/ 0 h 19"/>
                    <a:gd name="T4" fmla="*/ 0 w 95"/>
                    <a:gd name="T5" fmla="*/ 0 h 19"/>
                    <a:gd name="T6" fmla="*/ 0 w 95"/>
                    <a:gd name="T7" fmla="*/ 19 h 19"/>
                    <a:gd name="T8" fmla="*/ 84 w 95"/>
                    <a:gd name="T9" fmla="*/ 19 h 19"/>
                    <a:gd name="T10" fmla="*/ 95 w 95"/>
                    <a:gd name="T11" fmla="*/ 11 h 19"/>
                    <a:gd name="T12" fmla="*/ 95 w 95"/>
                    <a:gd name="T13" fmla="*/ 11 h 19"/>
                    <a:gd name="T14" fmla="*/ 95 w 95"/>
                    <a:gd name="T15" fmla="*/ 0 h 19"/>
                    <a:gd name="T16" fmla="*/ 84 w 95"/>
                    <a:gd name="T17" fmla="*/ 0 h 19"/>
                    <a:gd name="T18" fmla="*/ 95 w 95"/>
                    <a:gd name="T19" fmla="*/ 11 h 19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95"/>
                    <a:gd name="T31" fmla="*/ 0 h 19"/>
                    <a:gd name="T32" fmla="*/ 95 w 95"/>
                    <a:gd name="T33" fmla="*/ 19 h 19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95" h="19">
                      <a:moveTo>
                        <a:pt x="95" y="11"/>
                      </a:moveTo>
                      <a:lnTo>
                        <a:pt x="84" y="0"/>
                      </a:ln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84" y="19"/>
                      </a:lnTo>
                      <a:lnTo>
                        <a:pt x="95" y="11"/>
                      </a:lnTo>
                      <a:lnTo>
                        <a:pt x="95" y="0"/>
                      </a:lnTo>
                      <a:lnTo>
                        <a:pt x="84" y="0"/>
                      </a:lnTo>
                      <a:lnTo>
                        <a:pt x="95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2" name="Freeform 34"/>
                <p:cNvSpPr>
                  <a:spLocks/>
                </p:cNvSpPr>
                <p:nvPr/>
              </p:nvSpPr>
              <p:spPr bwMode="auto">
                <a:xfrm>
                  <a:off x="1432" y="432"/>
                  <a:ext cx="22" cy="324"/>
                </a:xfrm>
                <a:custGeom>
                  <a:avLst/>
                  <a:gdLst>
                    <a:gd name="T0" fmla="*/ 0 w 22"/>
                    <a:gd name="T1" fmla="*/ 324 h 324"/>
                    <a:gd name="T2" fmla="*/ 22 w 22"/>
                    <a:gd name="T3" fmla="*/ 324 h 324"/>
                    <a:gd name="T4" fmla="*/ 22 w 22"/>
                    <a:gd name="T5" fmla="*/ 0 h 324"/>
                    <a:gd name="T6" fmla="*/ 0 w 22"/>
                    <a:gd name="T7" fmla="*/ 0 h 324"/>
                    <a:gd name="T8" fmla="*/ 0 w 22"/>
                    <a:gd name="T9" fmla="*/ 324 h 324"/>
                    <a:gd name="T10" fmla="*/ 0 w 22"/>
                    <a:gd name="T11" fmla="*/ 324 h 3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"/>
                    <a:gd name="T19" fmla="*/ 0 h 324"/>
                    <a:gd name="T20" fmla="*/ 22 w 22"/>
                    <a:gd name="T21" fmla="*/ 324 h 3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" h="324">
                      <a:moveTo>
                        <a:pt x="0" y="324"/>
                      </a:moveTo>
                      <a:lnTo>
                        <a:pt x="22" y="324"/>
                      </a:lnTo>
                      <a:lnTo>
                        <a:pt x="22" y="0"/>
                      </a:lnTo>
                      <a:lnTo>
                        <a:pt x="0" y="0"/>
                      </a:lnTo>
                      <a:lnTo>
                        <a:pt x="0" y="3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3" name="Freeform 35"/>
                <p:cNvSpPr>
                  <a:spLocks/>
                </p:cNvSpPr>
                <p:nvPr/>
              </p:nvSpPr>
              <p:spPr bwMode="auto">
                <a:xfrm>
                  <a:off x="1409" y="756"/>
                  <a:ext cx="45" cy="62"/>
                </a:xfrm>
                <a:custGeom>
                  <a:avLst/>
                  <a:gdLst>
                    <a:gd name="T0" fmla="*/ 11 w 45"/>
                    <a:gd name="T1" fmla="*/ 62 h 62"/>
                    <a:gd name="T2" fmla="*/ 11 w 45"/>
                    <a:gd name="T3" fmla="*/ 62 h 62"/>
                    <a:gd name="T4" fmla="*/ 26 w 45"/>
                    <a:gd name="T5" fmla="*/ 50 h 62"/>
                    <a:gd name="T6" fmla="*/ 38 w 45"/>
                    <a:gd name="T7" fmla="*/ 35 h 62"/>
                    <a:gd name="T8" fmla="*/ 42 w 45"/>
                    <a:gd name="T9" fmla="*/ 20 h 62"/>
                    <a:gd name="T10" fmla="*/ 45 w 45"/>
                    <a:gd name="T11" fmla="*/ 0 h 62"/>
                    <a:gd name="T12" fmla="*/ 23 w 45"/>
                    <a:gd name="T13" fmla="*/ 0 h 62"/>
                    <a:gd name="T14" fmla="*/ 23 w 45"/>
                    <a:gd name="T15" fmla="*/ 12 h 62"/>
                    <a:gd name="T16" fmla="*/ 19 w 45"/>
                    <a:gd name="T17" fmla="*/ 23 h 62"/>
                    <a:gd name="T18" fmla="*/ 11 w 45"/>
                    <a:gd name="T19" fmla="*/ 35 h 62"/>
                    <a:gd name="T20" fmla="*/ 0 w 45"/>
                    <a:gd name="T21" fmla="*/ 42 h 62"/>
                    <a:gd name="T22" fmla="*/ 0 w 45"/>
                    <a:gd name="T23" fmla="*/ 42 h 62"/>
                    <a:gd name="T24" fmla="*/ 11 w 45"/>
                    <a:gd name="T25" fmla="*/ 62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5"/>
                    <a:gd name="T40" fmla="*/ 0 h 62"/>
                    <a:gd name="T41" fmla="*/ 45 w 45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5" h="62">
                      <a:moveTo>
                        <a:pt x="11" y="62"/>
                      </a:moveTo>
                      <a:lnTo>
                        <a:pt x="11" y="62"/>
                      </a:lnTo>
                      <a:lnTo>
                        <a:pt x="26" y="50"/>
                      </a:lnTo>
                      <a:lnTo>
                        <a:pt x="38" y="35"/>
                      </a:lnTo>
                      <a:lnTo>
                        <a:pt x="42" y="20"/>
                      </a:lnTo>
                      <a:lnTo>
                        <a:pt x="45" y="0"/>
                      </a:lnTo>
                      <a:lnTo>
                        <a:pt x="23" y="0"/>
                      </a:lnTo>
                      <a:lnTo>
                        <a:pt x="23" y="12"/>
                      </a:lnTo>
                      <a:lnTo>
                        <a:pt x="19" y="23"/>
                      </a:lnTo>
                      <a:lnTo>
                        <a:pt x="11" y="35"/>
                      </a:lnTo>
                      <a:lnTo>
                        <a:pt x="0" y="42"/>
                      </a:lnTo>
                      <a:lnTo>
                        <a:pt x="11" y="6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4" name="Freeform 36"/>
                <p:cNvSpPr>
                  <a:spLocks/>
                </p:cNvSpPr>
                <p:nvPr/>
              </p:nvSpPr>
              <p:spPr bwMode="auto">
                <a:xfrm>
                  <a:off x="1348" y="798"/>
                  <a:ext cx="72" cy="39"/>
                </a:xfrm>
                <a:custGeom>
                  <a:avLst/>
                  <a:gdLst>
                    <a:gd name="T0" fmla="*/ 0 w 72"/>
                    <a:gd name="T1" fmla="*/ 39 h 39"/>
                    <a:gd name="T2" fmla="*/ 0 w 72"/>
                    <a:gd name="T3" fmla="*/ 39 h 39"/>
                    <a:gd name="T4" fmla="*/ 19 w 72"/>
                    <a:gd name="T5" fmla="*/ 39 h 39"/>
                    <a:gd name="T6" fmla="*/ 38 w 72"/>
                    <a:gd name="T7" fmla="*/ 35 h 39"/>
                    <a:gd name="T8" fmla="*/ 57 w 72"/>
                    <a:gd name="T9" fmla="*/ 27 h 39"/>
                    <a:gd name="T10" fmla="*/ 72 w 72"/>
                    <a:gd name="T11" fmla="*/ 20 h 39"/>
                    <a:gd name="T12" fmla="*/ 61 w 72"/>
                    <a:gd name="T13" fmla="*/ 0 h 39"/>
                    <a:gd name="T14" fmla="*/ 49 w 72"/>
                    <a:gd name="T15" fmla="*/ 8 h 39"/>
                    <a:gd name="T16" fmla="*/ 34 w 72"/>
                    <a:gd name="T17" fmla="*/ 16 h 39"/>
                    <a:gd name="T18" fmla="*/ 19 w 72"/>
                    <a:gd name="T19" fmla="*/ 20 h 39"/>
                    <a:gd name="T20" fmla="*/ 0 w 72"/>
                    <a:gd name="T21" fmla="*/ 20 h 39"/>
                    <a:gd name="T22" fmla="*/ 0 w 72"/>
                    <a:gd name="T23" fmla="*/ 20 h 39"/>
                    <a:gd name="T24" fmla="*/ 0 w 72"/>
                    <a:gd name="T25" fmla="*/ 39 h 3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2"/>
                    <a:gd name="T40" fmla="*/ 0 h 39"/>
                    <a:gd name="T41" fmla="*/ 72 w 72"/>
                    <a:gd name="T42" fmla="*/ 39 h 3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2" h="39">
                      <a:moveTo>
                        <a:pt x="0" y="39"/>
                      </a:moveTo>
                      <a:lnTo>
                        <a:pt x="0" y="39"/>
                      </a:lnTo>
                      <a:lnTo>
                        <a:pt x="19" y="39"/>
                      </a:lnTo>
                      <a:lnTo>
                        <a:pt x="38" y="35"/>
                      </a:lnTo>
                      <a:lnTo>
                        <a:pt x="57" y="27"/>
                      </a:lnTo>
                      <a:lnTo>
                        <a:pt x="72" y="20"/>
                      </a:lnTo>
                      <a:lnTo>
                        <a:pt x="61" y="0"/>
                      </a:lnTo>
                      <a:lnTo>
                        <a:pt x="49" y="8"/>
                      </a:lnTo>
                      <a:lnTo>
                        <a:pt x="34" y="16"/>
                      </a:lnTo>
                      <a:lnTo>
                        <a:pt x="19" y="20"/>
                      </a:lnTo>
                      <a:lnTo>
                        <a:pt x="0" y="20"/>
                      </a:lnTo>
                      <a:lnTo>
                        <a:pt x="0" y="3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5" name="Freeform 37"/>
                <p:cNvSpPr>
                  <a:spLocks/>
                </p:cNvSpPr>
                <p:nvPr/>
              </p:nvSpPr>
              <p:spPr bwMode="auto">
                <a:xfrm>
                  <a:off x="1271" y="802"/>
                  <a:ext cx="77" cy="35"/>
                </a:xfrm>
                <a:custGeom>
                  <a:avLst/>
                  <a:gdLst>
                    <a:gd name="T0" fmla="*/ 0 w 77"/>
                    <a:gd name="T1" fmla="*/ 16 h 35"/>
                    <a:gd name="T2" fmla="*/ 0 w 77"/>
                    <a:gd name="T3" fmla="*/ 16 h 35"/>
                    <a:gd name="T4" fmla="*/ 19 w 77"/>
                    <a:gd name="T5" fmla="*/ 23 h 35"/>
                    <a:gd name="T6" fmla="*/ 35 w 77"/>
                    <a:gd name="T7" fmla="*/ 31 h 35"/>
                    <a:gd name="T8" fmla="*/ 54 w 77"/>
                    <a:gd name="T9" fmla="*/ 35 h 35"/>
                    <a:gd name="T10" fmla="*/ 77 w 77"/>
                    <a:gd name="T11" fmla="*/ 35 h 35"/>
                    <a:gd name="T12" fmla="*/ 77 w 77"/>
                    <a:gd name="T13" fmla="*/ 16 h 35"/>
                    <a:gd name="T14" fmla="*/ 58 w 77"/>
                    <a:gd name="T15" fmla="*/ 16 h 35"/>
                    <a:gd name="T16" fmla="*/ 42 w 77"/>
                    <a:gd name="T17" fmla="*/ 12 h 35"/>
                    <a:gd name="T18" fmla="*/ 27 w 77"/>
                    <a:gd name="T19" fmla="*/ 8 h 35"/>
                    <a:gd name="T20" fmla="*/ 12 w 77"/>
                    <a:gd name="T21" fmla="*/ 0 h 35"/>
                    <a:gd name="T22" fmla="*/ 12 w 77"/>
                    <a:gd name="T23" fmla="*/ 0 h 35"/>
                    <a:gd name="T24" fmla="*/ 0 w 77"/>
                    <a:gd name="T25" fmla="*/ 16 h 3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7"/>
                    <a:gd name="T40" fmla="*/ 0 h 35"/>
                    <a:gd name="T41" fmla="*/ 77 w 77"/>
                    <a:gd name="T42" fmla="*/ 35 h 3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7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9" y="23"/>
                      </a:lnTo>
                      <a:lnTo>
                        <a:pt x="35" y="31"/>
                      </a:lnTo>
                      <a:lnTo>
                        <a:pt x="54" y="35"/>
                      </a:lnTo>
                      <a:lnTo>
                        <a:pt x="77" y="35"/>
                      </a:lnTo>
                      <a:lnTo>
                        <a:pt x="77" y="16"/>
                      </a:lnTo>
                      <a:lnTo>
                        <a:pt x="58" y="16"/>
                      </a:lnTo>
                      <a:lnTo>
                        <a:pt x="42" y="12"/>
                      </a:lnTo>
                      <a:lnTo>
                        <a:pt x="27" y="8"/>
                      </a:lnTo>
                      <a:lnTo>
                        <a:pt x="12" y="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6" name="Freeform 38"/>
                <p:cNvSpPr>
                  <a:spLocks/>
                </p:cNvSpPr>
                <p:nvPr/>
              </p:nvSpPr>
              <p:spPr bwMode="auto">
                <a:xfrm>
                  <a:off x="1237" y="756"/>
                  <a:ext cx="46" cy="62"/>
                </a:xfrm>
                <a:custGeom>
                  <a:avLst/>
                  <a:gdLst>
                    <a:gd name="T0" fmla="*/ 0 w 46"/>
                    <a:gd name="T1" fmla="*/ 0 h 62"/>
                    <a:gd name="T2" fmla="*/ 0 w 46"/>
                    <a:gd name="T3" fmla="*/ 0 h 62"/>
                    <a:gd name="T4" fmla="*/ 4 w 46"/>
                    <a:gd name="T5" fmla="*/ 20 h 62"/>
                    <a:gd name="T6" fmla="*/ 12 w 46"/>
                    <a:gd name="T7" fmla="*/ 39 h 62"/>
                    <a:gd name="T8" fmla="*/ 23 w 46"/>
                    <a:gd name="T9" fmla="*/ 50 h 62"/>
                    <a:gd name="T10" fmla="*/ 34 w 46"/>
                    <a:gd name="T11" fmla="*/ 62 h 62"/>
                    <a:gd name="T12" fmla="*/ 46 w 46"/>
                    <a:gd name="T13" fmla="*/ 46 h 62"/>
                    <a:gd name="T14" fmla="*/ 34 w 46"/>
                    <a:gd name="T15" fmla="*/ 39 h 62"/>
                    <a:gd name="T16" fmla="*/ 27 w 46"/>
                    <a:gd name="T17" fmla="*/ 27 h 62"/>
                    <a:gd name="T18" fmla="*/ 23 w 46"/>
                    <a:gd name="T19" fmla="*/ 16 h 62"/>
                    <a:gd name="T20" fmla="*/ 23 w 46"/>
                    <a:gd name="T21" fmla="*/ 0 h 62"/>
                    <a:gd name="T22" fmla="*/ 23 w 46"/>
                    <a:gd name="T23" fmla="*/ 0 h 62"/>
                    <a:gd name="T24" fmla="*/ 0 w 46"/>
                    <a:gd name="T25" fmla="*/ 0 h 6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62"/>
                    <a:gd name="T41" fmla="*/ 46 w 46"/>
                    <a:gd name="T42" fmla="*/ 62 h 6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6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0"/>
                      </a:lnTo>
                      <a:lnTo>
                        <a:pt x="12" y="39"/>
                      </a:lnTo>
                      <a:lnTo>
                        <a:pt x="23" y="50"/>
                      </a:lnTo>
                      <a:lnTo>
                        <a:pt x="34" y="62"/>
                      </a:lnTo>
                      <a:lnTo>
                        <a:pt x="46" y="46"/>
                      </a:lnTo>
                      <a:lnTo>
                        <a:pt x="34" y="39"/>
                      </a:lnTo>
                      <a:lnTo>
                        <a:pt x="27" y="27"/>
                      </a:lnTo>
                      <a:lnTo>
                        <a:pt x="23" y="16"/>
                      </a:lnTo>
                      <a:lnTo>
                        <a:pt x="2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7" name="Freeform 39"/>
                <p:cNvSpPr>
                  <a:spLocks/>
                </p:cNvSpPr>
                <p:nvPr/>
              </p:nvSpPr>
              <p:spPr bwMode="auto">
                <a:xfrm>
                  <a:off x="1237" y="421"/>
                  <a:ext cx="23" cy="335"/>
                </a:xfrm>
                <a:custGeom>
                  <a:avLst/>
                  <a:gdLst>
                    <a:gd name="T0" fmla="*/ 12 w 23"/>
                    <a:gd name="T1" fmla="*/ 0 h 335"/>
                    <a:gd name="T2" fmla="*/ 0 w 23"/>
                    <a:gd name="T3" fmla="*/ 11 h 335"/>
                    <a:gd name="T4" fmla="*/ 0 w 23"/>
                    <a:gd name="T5" fmla="*/ 335 h 335"/>
                    <a:gd name="T6" fmla="*/ 23 w 23"/>
                    <a:gd name="T7" fmla="*/ 335 h 335"/>
                    <a:gd name="T8" fmla="*/ 23 w 23"/>
                    <a:gd name="T9" fmla="*/ 11 h 335"/>
                    <a:gd name="T10" fmla="*/ 12 w 23"/>
                    <a:gd name="T11" fmla="*/ 0 h 335"/>
                    <a:gd name="T12" fmla="*/ 12 w 23"/>
                    <a:gd name="T13" fmla="*/ 0 h 335"/>
                    <a:gd name="T14" fmla="*/ 0 w 23"/>
                    <a:gd name="T15" fmla="*/ 0 h 335"/>
                    <a:gd name="T16" fmla="*/ 0 w 23"/>
                    <a:gd name="T17" fmla="*/ 11 h 335"/>
                    <a:gd name="T18" fmla="*/ 12 w 23"/>
                    <a:gd name="T19" fmla="*/ 0 h 3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3"/>
                    <a:gd name="T31" fmla="*/ 0 h 335"/>
                    <a:gd name="T32" fmla="*/ 23 w 23"/>
                    <a:gd name="T33" fmla="*/ 335 h 3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3" h="335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335"/>
                      </a:lnTo>
                      <a:lnTo>
                        <a:pt x="23" y="335"/>
                      </a:lnTo>
                      <a:lnTo>
                        <a:pt x="23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88" name="Freeform 40"/>
                <p:cNvSpPr>
                  <a:spLocks/>
                </p:cNvSpPr>
                <p:nvPr/>
              </p:nvSpPr>
              <p:spPr bwMode="auto">
                <a:xfrm>
                  <a:off x="1248" y="432"/>
                  <a:ext cx="194" cy="3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3" y="0"/>
                    </a:cxn>
                    <a:cxn ang="0">
                      <a:pos x="83" y="328"/>
                    </a:cxn>
                    <a:cxn ang="0">
                      <a:pos x="83" y="332"/>
                    </a:cxn>
                    <a:cxn ang="0">
                      <a:pos x="87" y="336"/>
                    </a:cxn>
                    <a:cxn ang="0">
                      <a:pos x="91" y="340"/>
                    </a:cxn>
                    <a:cxn ang="0">
                      <a:pos x="99" y="340"/>
                    </a:cxn>
                    <a:cxn ang="0">
                      <a:pos x="102" y="340"/>
                    </a:cxn>
                    <a:cxn ang="0">
                      <a:pos x="106" y="336"/>
                    </a:cxn>
                    <a:cxn ang="0">
                      <a:pos x="110" y="332"/>
                    </a:cxn>
                    <a:cxn ang="0">
                      <a:pos x="110" y="328"/>
                    </a:cxn>
                    <a:cxn ang="0">
                      <a:pos x="110" y="0"/>
                    </a:cxn>
                    <a:cxn ang="0">
                      <a:pos x="194" y="0"/>
                    </a:cxn>
                    <a:cxn ang="0">
                      <a:pos x="194" y="324"/>
                    </a:cxn>
                    <a:cxn ang="0">
                      <a:pos x="194" y="340"/>
                    </a:cxn>
                    <a:cxn ang="0">
                      <a:pos x="186" y="355"/>
                    </a:cxn>
                    <a:cxn ang="0">
                      <a:pos x="179" y="366"/>
                    </a:cxn>
                    <a:cxn ang="0">
                      <a:pos x="167" y="378"/>
                    </a:cxn>
                    <a:cxn ang="0">
                      <a:pos x="152" y="386"/>
                    </a:cxn>
                    <a:cxn ang="0">
                      <a:pos x="137" y="389"/>
                    </a:cxn>
                    <a:cxn ang="0">
                      <a:pos x="118" y="393"/>
                    </a:cxn>
                    <a:cxn ang="0">
                      <a:pos x="99" y="393"/>
                    </a:cxn>
                    <a:cxn ang="0">
                      <a:pos x="80" y="393"/>
                    </a:cxn>
                    <a:cxn ang="0">
                      <a:pos x="61" y="389"/>
                    </a:cxn>
                    <a:cxn ang="0">
                      <a:pos x="45" y="386"/>
                    </a:cxn>
                    <a:cxn ang="0">
                      <a:pos x="30" y="378"/>
                    </a:cxn>
                    <a:cxn ang="0">
                      <a:pos x="15" y="370"/>
                    </a:cxn>
                    <a:cxn ang="0">
                      <a:pos x="7" y="355"/>
                    </a:cxn>
                    <a:cxn ang="0">
                      <a:pos x="3" y="340"/>
                    </a:cxn>
                    <a:cxn ang="0">
                      <a:pos x="0" y="3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4" h="393">
                      <a:moveTo>
                        <a:pt x="0" y="0"/>
                      </a:moveTo>
                      <a:lnTo>
                        <a:pt x="83" y="0"/>
                      </a:lnTo>
                      <a:lnTo>
                        <a:pt x="83" y="328"/>
                      </a:lnTo>
                      <a:lnTo>
                        <a:pt x="83" y="332"/>
                      </a:lnTo>
                      <a:lnTo>
                        <a:pt x="87" y="336"/>
                      </a:lnTo>
                      <a:lnTo>
                        <a:pt x="91" y="340"/>
                      </a:lnTo>
                      <a:lnTo>
                        <a:pt x="99" y="340"/>
                      </a:lnTo>
                      <a:lnTo>
                        <a:pt x="102" y="340"/>
                      </a:lnTo>
                      <a:lnTo>
                        <a:pt x="106" y="336"/>
                      </a:lnTo>
                      <a:lnTo>
                        <a:pt x="110" y="332"/>
                      </a:lnTo>
                      <a:lnTo>
                        <a:pt x="110" y="328"/>
                      </a:lnTo>
                      <a:lnTo>
                        <a:pt x="110" y="0"/>
                      </a:lnTo>
                      <a:lnTo>
                        <a:pt x="194" y="0"/>
                      </a:lnTo>
                      <a:lnTo>
                        <a:pt x="194" y="324"/>
                      </a:lnTo>
                      <a:lnTo>
                        <a:pt x="194" y="340"/>
                      </a:lnTo>
                      <a:lnTo>
                        <a:pt x="186" y="355"/>
                      </a:lnTo>
                      <a:lnTo>
                        <a:pt x="179" y="366"/>
                      </a:lnTo>
                      <a:lnTo>
                        <a:pt x="167" y="378"/>
                      </a:lnTo>
                      <a:lnTo>
                        <a:pt x="152" y="386"/>
                      </a:lnTo>
                      <a:lnTo>
                        <a:pt x="137" y="389"/>
                      </a:lnTo>
                      <a:lnTo>
                        <a:pt x="118" y="393"/>
                      </a:lnTo>
                      <a:lnTo>
                        <a:pt x="99" y="393"/>
                      </a:lnTo>
                      <a:lnTo>
                        <a:pt x="80" y="393"/>
                      </a:lnTo>
                      <a:lnTo>
                        <a:pt x="61" y="389"/>
                      </a:lnTo>
                      <a:lnTo>
                        <a:pt x="45" y="386"/>
                      </a:lnTo>
                      <a:lnTo>
                        <a:pt x="30" y="378"/>
                      </a:lnTo>
                      <a:lnTo>
                        <a:pt x="15" y="370"/>
                      </a:lnTo>
                      <a:lnTo>
                        <a:pt x="7" y="355"/>
                      </a:lnTo>
                      <a:lnTo>
                        <a:pt x="3" y="340"/>
                      </a:lnTo>
                      <a:lnTo>
                        <a:pt x="0" y="32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189" name="Freeform 41"/>
                <p:cNvSpPr>
                  <a:spLocks/>
                </p:cNvSpPr>
                <p:nvPr/>
              </p:nvSpPr>
              <p:spPr bwMode="auto">
                <a:xfrm>
                  <a:off x="1458" y="661"/>
                  <a:ext cx="126" cy="31"/>
                </a:xfrm>
                <a:custGeom>
                  <a:avLst/>
                  <a:gdLst>
                    <a:gd name="T0" fmla="*/ 126 w 126"/>
                    <a:gd name="T1" fmla="*/ 15 h 31"/>
                    <a:gd name="T2" fmla="*/ 111 w 126"/>
                    <a:gd name="T3" fmla="*/ 0 h 31"/>
                    <a:gd name="T4" fmla="*/ 0 w 126"/>
                    <a:gd name="T5" fmla="*/ 0 h 31"/>
                    <a:gd name="T6" fmla="*/ 0 w 126"/>
                    <a:gd name="T7" fmla="*/ 31 h 31"/>
                    <a:gd name="T8" fmla="*/ 111 w 126"/>
                    <a:gd name="T9" fmla="*/ 31 h 31"/>
                    <a:gd name="T10" fmla="*/ 126 w 126"/>
                    <a:gd name="T11" fmla="*/ 15 h 31"/>
                    <a:gd name="T12" fmla="*/ 126 w 126"/>
                    <a:gd name="T13" fmla="*/ 15 h 31"/>
                    <a:gd name="T14" fmla="*/ 126 w 126"/>
                    <a:gd name="T15" fmla="*/ 0 h 31"/>
                    <a:gd name="T16" fmla="*/ 111 w 126"/>
                    <a:gd name="T17" fmla="*/ 0 h 31"/>
                    <a:gd name="T18" fmla="*/ 126 w 126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6"/>
                    <a:gd name="T31" fmla="*/ 0 h 31"/>
                    <a:gd name="T32" fmla="*/ 126 w 126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6" h="31">
                      <a:moveTo>
                        <a:pt x="126" y="15"/>
                      </a:moveTo>
                      <a:lnTo>
                        <a:pt x="11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11" y="31"/>
                      </a:lnTo>
                      <a:lnTo>
                        <a:pt x="126" y="15"/>
                      </a:lnTo>
                      <a:lnTo>
                        <a:pt x="126" y="0"/>
                      </a:lnTo>
                      <a:lnTo>
                        <a:pt x="111" y="0"/>
                      </a:lnTo>
                      <a:lnTo>
                        <a:pt x="126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0" name="Freeform 42"/>
                <p:cNvSpPr>
                  <a:spLocks/>
                </p:cNvSpPr>
                <p:nvPr/>
              </p:nvSpPr>
              <p:spPr bwMode="auto">
                <a:xfrm>
                  <a:off x="1554" y="676"/>
                  <a:ext cx="30" cy="130"/>
                </a:xfrm>
                <a:custGeom>
                  <a:avLst/>
                  <a:gdLst>
                    <a:gd name="T0" fmla="*/ 0 w 30"/>
                    <a:gd name="T1" fmla="*/ 130 h 130"/>
                    <a:gd name="T2" fmla="*/ 30 w 30"/>
                    <a:gd name="T3" fmla="*/ 130 h 130"/>
                    <a:gd name="T4" fmla="*/ 30 w 30"/>
                    <a:gd name="T5" fmla="*/ 0 h 130"/>
                    <a:gd name="T6" fmla="*/ 0 w 30"/>
                    <a:gd name="T7" fmla="*/ 0 h 130"/>
                    <a:gd name="T8" fmla="*/ 0 w 30"/>
                    <a:gd name="T9" fmla="*/ 130 h 130"/>
                    <a:gd name="T10" fmla="*/ 0 w 30"/>
                    <a:gd name="T11" fmla="*/ 130 h 1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30"/>
                    <a:gd name="T20" fmla="*/ 30 w 30"/>
                    <a:gd name="T21" fmla="*/ 130 h 1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30">
                      <a:moveTo>
                        <a:pt x="0" y="130"/>
                      </a:moveTo>
                      <a:lnTo>
                        <a:pt x="30" y="130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1" name="Freeform 43"/>
                <p:cNvSpPr>
                  <a:spLocks/>
                </p:cNvSpPr>
                <p:nvPr/>
              </p:nvSpPr>
              <p:spPr bwMode="auto">
                <a:xfrm>
                  <a:off x="1554" y="806"/>
                  <a:ext cx="38" cy="34"/>
                </a:xfrm>
                <a:custGeom>
                  <a:avLst/>
                  <a:gdLst>
                    <a:gd name="T0" fmla="*/ 38 w 38"/>
                    <a:gd name="T1" fmla="*/ 4 h 34"/>
                    <a:gd name="T2" fmla="*/ 38 w 38"/>
                    <a:gd name="T3" fmla="*/ 4 h 34"/>
                    <a:gd name="T4" fmla="*/ 30 w 38"/>
                    <a:gd name="T5" fmla="*/ 4 h 34"/>
                    <a:gd name="T6" fmla="*/ 30 w 38"/>
                    <a:gd name="T7" fmla="*/ 4 h 34"/>
                    <a:gd name="T8" fmla="*/ 30 w 38"/>
                    <a:gd name="T9" fmla="*/ 4 h 34"/>
                    <a:gd name="T10" fmla="*/ 30 w 38"/>
                    <a:gd name="T11" fmla="*/ 0 h 34"/>
                    <a:gd name="T12" fmla="*/ 0 w 38"/>
                    <a:gd name="T13" fmla="*/ 0 h 34"/>
                    <a:gd name="T14" fmla="*/ 3 w 38"/>
                    <a:gd name="T15" fmla="*/ 15 h 34"/>
                    <a:gd name="T16" fmla="*/ 11 w 38"/>
                    <a:gd name="T17" fmla="*/ 27 h 34"/>
                    <a:gd name="T18" fmla="*/ 22 w 38"/>
                    <a:gd name="T19" fmla="*/ 34 h 34"/>
                    <a:gd name="T20" fmla="*/ 38 w 38"/>
                    <a:gd name="T21" fmla="*/ 34 h 34"/>
                    <a:gd name="T22" fmla="*/ 38 w 38"/>
                    <a:gd name="T23" fmla="*/ 34 h 34"/>
                    <a:gd name="T24" fmla="*/ 38 w 38"/>
                    <a:gd name="T25" fmla="*/ 4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38" y="4"/>
                      </a:moveTo>
                      <a:lnTo>
                        <a:pt x="38" y="4"/>
                      </a:lnTo>
                      <a:lnTo>
                        <a:pt x="30" y="4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3" y="15"/>
                      </a:lnTo>
                      <a:lnTo>
                        <a:pt x="11" y="27"/>
                      </a:lnTo>
                      <a:lnTo>
                        <a:pt x="22" y="34"/>
                      </a:lnTo>
                      <a:lnTo>
                        <a:pt x="38" y="34"/>
                      </a:lnTo>
                      <a:lnTo>
                        <a:pt x="3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2" name="Freeform 44"/>
                <p:cNvSpPr>
                  <a:spLocks/>
                </p:cNvSpPr>
                <p:nvPr/>
              </p:nvSpPr>
              <p:spPr bwMode="auto">
                <a:xfrm>
                  <a:off x="1592" y="806"/>
                  <a:ext cx="38" cy="34"/>
                </a:xfrm>
                <a:custGeom>
                  <a:avLst/>
                  <a:gdLst>
                    <a:gd name="T0" fmla="*/ 7 w 38"/>
                    <a:gd name="T1" fmla="*/ 0 h 34"/>
                    <a:gd name="T2" fmla="*/ 7 w 38"/>
                    <a:gd name="T3" fmla="*/ 0 h 34"/>
                    <a:gd name="T4" fmla="*/ 7 w 38"/>
                    <a:gd name="T5" fmla="*/ 4 h 34"/>
                    <a:gd name="T6" fmla="*/ 7 w 38"/>
                    <a:gd name="T7" fmla="*/ 4 h 34"/>
                    <a:gd name="T8" fmla="*/ 4 w 38"/>
                    <a:gd name="T9" fmla="*/ 4 h 34"/>
                    <a:gd name="T10" fmla="*/ 0 w 38"/>
                    <a:gd name="T11" fmla="*/ 4 h 34"/>
                    <a:gd name="T12" fmla="*/ 0 w 38"/>
                    <a:gd name="T13" fmla="*/ 34 h 34"/>
                    <a:gd name="T14" fmla="*/ 15 w 38"/>
                    <a:gd name="T15" fmla="*/ 34 h 34"/>
                    <a:gd name="T16" fmla="*/ 26 w 38"/>
                    <a:gd name="T17" fmla="*/ 27 h 34"/>
                    <a:gd name="T18" fmla="*/ 34 w 38"/>
                    <a:gd name="T19" fmla="*/ 15 h 34"/>
                    <a:gd name="T20" fmla="*/ 38 w 38"/>
                    <a:gd name="T21" fmla="*/ 0 h 34"/>
                    <a:gd name="T22" fmla="*/ 38 w 38"/>
                    <a:gd name="T23" fmla="*/ 0 h 34"/>
                    <a:gd name="T24" fmla="*/ 7 w 38"/>
                    <a:gd name="T25" fmla="*/ 0 h 3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4"/>
                    <a:gd name="T41" fmla="*/ 38 w 38"/>
                    <a:gd name="T42" fmla="*/ 34 h 3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4">
                      <a:moveTo>
                        <a:pt x="7" y="0"/>
                      </a:moveTo>
                      <a:lnTo>
                        <a:pt x="7" y="0"/>
                      </a:lnTo>
                      <a:lnTo>
                        <a:pt x="7" y="4"/>
                      </a:lnTo>
                      <a:lnTo>
                        <a:pt x="4" y="4"/>
                      </a:lnTo>
                      <a:lnTo>
                        <a:pt x="0" y="4"/>
                      </a:lnTo>
                      <a:lnTo>
                        <a:pt x="0" y="34"/>
                      </a:lnTo>
                      <a:lnTo>
                        <a:pt x="15" y="34"/>
                      </a:lnTo>
                      <a:lnTo>
                        <a:pt x="26" y="27"/>
                      </a:lnTo>
                      <a:lnTo>
                        <a:pt x="34" y="15"/>
                      </a:lnTo>
                      <a:lnTo>
                        <a:pt x="38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3" name="Freeform 45"/>
                <p:cNvSpPr>
                  <a:spLocks/>
                </p:cNvSpPr>
                <p:nvPr/>
              </p:nvSpPr>
              <p:spPr bwMode="auto">
                <a:xfrm>
                  <a:off x="1599" y="741"/>
                  <a:ext cx="31" cy="65"/>
                </a:xfrm>
                <a:custGeom>
                  <a:avLst/>
                  <a:gdLst>
                    <a:gd name="T0" fmla="*/ 31 w 31"/>
                    <a:gd name="T1" fmla="*/ 0 h 65"/>
                    <a:gd name="T2" fmla="*/ 0 w 31"/>
                    <a:gd name="T3" fmla="*/ 0 h 65"/>
                    <a:gd name="T4" fmla="*/ 0 w 31"/>
                    <a:gd name="T5" fmla="*/ 65 h 65"/>
                    <a:gd name="T6" fmla="*/ 31 w 31"/>
                    <a:gd name="T7" fmla="*/ 65 h 65"/>
                    <a:gd name="T8" fmla="*/ 31 w 31"/>
                    <a:gd name="T9" fmla="*/ 0 h 65"/>
                    <a:gd name="T10" fmla="*/ 31 w 31"/>
                    <a:gd name="T11" fmla="*/ 0 h 6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65"/>
                    <a:gd name="T20" fmla="*/ 31 w 31"/>
                    <a:gd name="T21" fmla="*/ 65 h 6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65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65"/>
                      </a:lnTo>
                      <a:lnTo>
                        <a:pt x="31" y="65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4" name="Freeform 46"/>
                <p:cNvSpPr>
                  <a:spLocks/>
                </p:cNvSpPr>
                <p:nvPr/>
              </p:nvSpPr>
              <p:spPr bwMode="auto">
                <a:xfrm>
                  <a:off x="1565" y="657"/>
                  <a:ext cx="65" cy="84"/>
                </a:xfrm>
                <a:custGeom>
                  <a:avLst/>
                  <a:gdLst>
                    <a:gd name="T0" fmla="*/ 0 w 65"/>
                    <a:gd name="T1" fmla="*/ 19 h 84"/>
                    <a:gd name="T2" fmla="*/ 0 w 65"/>
                    <a:gd name="T3" fmla="*/ 19 h 84"/>
                    <a:gd name="T4" fmla="*/ 15 w 65"/>
                    <a:gd name="T5" fmla="*/ 38 h 84"/>
                    <a:gd name="T6" fmla="*/ 27 w 65"/>
                    <a:gd name="T7" fmla="*/ 57 h 84"/>
                    <a:gd name="T8" fmla="*/ 31 w 65"/>
                    <a:gd name="T9" fmla="*/ 69 h 84"/>
                    <a:gd name="T10" fmla="*/ 34 w 65"/>
                    <a:gd name="T11" fmla="*/ 84 h 84"/>
                    <a:gd name="T12" fmla="*/ 65 w 65"/>
                    <a:gd name="T13" fmla="*/ 84 h 84"/>
                    <a:gd name="T14" fmla="*/ 61 w 65"/>
                    <a:gd name="T15" fmla="*/ 61 h 84"/>
                    <a:gd name="T16" fmla="*/ 50 w 65"/>
                    <a:gd name="T17" fmla="*/ 42 h 84"/>
                    <a:gd name="T18" fmla="*/ 38 w 65"/>
                    <a:gd name="T19" fmla="*/ 23 h 84"/>
                    <a:gd name="T20" fmla="*/ 19 w 65"/>
                    <a:gd name="T21" fmla="*/ 0 h 84"/>
                    <a:gd name="T22" fmla="*/ 19 w 65"/>
                    <a:gd name="T23" fmla="*/ 0 h 84"/>
                    <a:gd name="T24" fmla="*/ 0 w 65"/>
                    <a:gd name="T25" fmla="*/ 19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15" y="38"/>
                      </a:lnTo>
                      <a:lnTo>
                        <a:pt x="27" y="57"/>
                      </a:lnTo>
                      <a:lnTo>
                        <a:pt x="31" y="69"/>
                      </a:lnTo>
                      <a:lnTo>
                        <a:pt x="34" y="84"/>
                      </a:lnTo>
                      <a:lnTo>
                        <a:pt x="65" y="84"/>
                      </a:lnTo>
                      <a:lnTo>
                        <a:pt x="61" y="61"/>
                      </a:lnTo>
                      <a:lnTo>
                        <a:pt x="50" y="42"/>
                      </a:lnTo>
                      <a:lnTo>
                        <a:pt x="38" y="23"/>
                      </a:lnTo>
                      <a:lnTo>
                        <a:pt x="19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5" name="Freeform 47"/>
                <p:cNvSpPr>
                  <a:spLocks/>
                </p:cNvSpPr>
                <p:nvPr/>
              </p:nvSpPr>
              <p:spPr bwMode="auto">
                <a:xfrm>
                  <a:off x="1466" y="554"/>
                  <a:ext cx="118" cy="122"/>
                </a:xfrm>
                <a:custGeom>
                  <a:avLst/>
                  <a:gdLst>
                    <a:gd name="T0" fmla="*/ 0 w 118"/>
                    <a:gd name="T1" fmla="*/ 19 h 122"/>
                    <a:gd name="T2" fmla="*/ 0 w 118"/>
                    <a:gd name="T3" fmla="*/ 19 h 122"/>
                    <a:gd name="T4" fmla="*/ 34 w 118"/>
                    <a:gd name="T5" fmla="*/ 57 h 122"/>
                    <a:gd name="T6" fmla="*/ 99 w 118"/>
                    <a:gd name="T7" fmla="*/ 122 h 122"/>
                    <a:gd name="T8" fmla="*/ 118 w 118"/>
                    <a:gd name="T9" fmla="*/ 103 h 122"/>
                    <a:gd name="T10" fmla="*/ 57 w 118"/>
                    <a:gd name="T11" fmla="*/ 38 h 122"/>
                    <a:gd name="T12" fmla="*/ 23 w 118"/>
                    <a:gd name="T13" fmla="*/ 0 h 122"/>
                    <a:gd name="T14" fmla="*/ 23 w 118"/>
                    <a:gd name="T15" fmla="*/ 0 h 122"/>
                    <a:gd name="T16" fmla="*/ 0 w 118"/>
                    <a:gd name="T17" fmla="*/ 19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0" y="19"/>
                      </a:moveTo>
                      <a:lnTo>
                        <a:pt x="0" y="19"/>
                      </a:lnTo>
                      <a:lnTo>
                        <a:pt x="34" y="57"/>
                      </a:lnTo>
                      <a:lnTo>
                        <a:pt x="99" y="122"/>
                      </a:lnTo>
                      <a:lnTo>
                        <a:pt x="118" y="103"/>
                      </a:lnTo>
                      <a:lnTo>
                        <a:pt x="57" y="38"/>
                      </a:lnTo>
                      <a:lnTo>
                        <a:pt x="2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6" name="Freeform 48"/>
                <p:cNvSpPr>
                  <a:spLocks/>
                </p:cNvSpPr>
                <p:nvPr/>
              </p:nvSpPr>
              <p:spPr bwMode="auto">
                <a:xfrm>
                  <a:off x="1447" y="505"/>
                  <a:ext cx="42" cy="68"/>
                </a:xfrm>
                <a:custGeom>
                  <a:avLst/>
                  <a:gdLst>
                    <a:gd name="T0" fmla="*/ 0 w 42"/>
                    <a:gd name="T1" fmla="*/ 0 h 68"/>
                    <a:gd name="T2" fmla="*/ 0 w 42"/>
                    <a:gd name="T3" fmla="*/ 0 h 68"/>
                    <a:gd name="T4" fmla="*/ 0 w 42"/>
                    <a:gd name="T5" fmla="*/ 19 h 68"/>
                    <a:gd name="T6" fmla="*/ 4 w 42"/>
                    <a:gd name="T7" fmla="*/ 34 h 68"/>
                    <a:gd name="T8" fmla="*/ 11 w 42"/>
                    <a:gd name="T9" fmla="*/ 53 h 68"/>
                    <a:gd name="T10" fmla="*/ 19 w 42"/>
                    <a:gd name="T11" fmla="*/ 68 h 68"/>
                    <a:gd name="T12" fmla="*/ 42 w 42"/>
                    <a:gd name="T13" fmla="*/ 49 h 68"/>
                    <a:gd name="T14" fmla="*/ 38 w 42"/>
                    <a:gd name="T15" fmla="*/ 38 h 68"/>
                    <a:gd name="T16" fmla="*/ 30 w 42"/>
                    <a:gd name="T17" fmla="*/ 26 h 68"/>
                    <a:gd name="T18" fmla="*/ 27 w 42"/>
                    <a:gd name="T19" fmla="*/ 15 h 68"/>
                    <a:gd name="T20" fmla="*/ 27 w 42"/>
                    <a:gd name="T21" fmla="*/ 0 h 68"/>
                    <a:gd name="T22" fmla="*/ 27 w 42"/>
                    <a:gd name="T23" fmla="*/ 0 h 68"/>
                    <a:gd name="T24" fmla="*/ 0 w 42"/>
                    <a:gd name="T25" fmla="*/ 0 h 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68"/>
                    <a:gd name="T41" fmla="*/ 42 w 42"/>
                    <a:gd name="T42" fmla="*/ 68 h 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6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4" y="34"/>
                      </a:lnTo>
                      <a:lnTo>
                        <a:pt x="11" y="53"/>
                      </a:lnTo>
                      <a:lnTo>
                        <a:pt x="19" y="68"/>
                      </a:lnTo>
                      <a:lnTo>
                        <a:pt x="42" y="49"/>
                      </a:lnTo>
                      <a:lnTo>
                        <a:pt x="38" y="38"/>
                      </a:lnTo>
                      <a:lnTo>
                        <a:pt x="30" y="26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7" name="Freeform 49"/>
                <p:cNvSpPr>
                  <a:spLocks/>
                </p:cNvSpPr>
                <p:nvPr/>
              </p:nvSpPr>
              <p:spPr bwMode="auto">
                <a:xfrm>
                  <a:off x="1447" y="443"/>
                  <a:ext cx="27" cy="62"/>
                </a:xfrm>
                <a:custGeom>
                  <a:avLst/>
                  <a:gdLst>
                    <a:gd name="T0" fmla="*/ 27 w 27"/>
                    <a:gd name="T1" fmla="*/ 0 h 62"/>
                    <a:gd name="T2" fmla="*/ 0 w 27"/>
                    <a:gd name="T3" fmla="*/ 0 h 62"/>
                    <a:gd name="T4" fmla="*/ 0 w 27"/>
                    <a:gd name="T5" fmla="*/ 62 h 62"/>
                    <a:gd name="T6" fmla="*/ 27 w 27"/>
                    <a:gd name="T7" fmla="*/ 62 h 62"/>
                    <a:gd name="T8" fmla="*/ 27 w 27"/>
                    <a:gd name="T9" fmla="*/ 0 h 62"/>
                    <a:gd name="T10" fmla="*/ 27 w 27"/>
                    <a:gd name="T11" fmla="*/ 0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62"/>
                    <a:gd name="T20" fmla="*/ 27 w 27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62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62"/>
                      </a:lnTo>
                      <a:lnTo>
                        <a:pt x="27" y="62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8" name="Freeform 50"/>
                <p:cNvSpPr>
                  <a:spLocks/>
                </p:cNvSpPr>
                <p:nvPr/>
              </p:nvSpPr>
              <p:spPr bwMode="auto">
                <a:xfrm>
                  <a:off x="1447" y="317"/>
                  <a:ext cx="152" cy="126"/>
                </a:xfrm>
                <a:custGeom>
                  <a:avLst/>
                  <a:gdLst>
                    <a:gd name="T0" fmla="*/ 152 w 152"/>
                    <a:gd name="T1" fmla="*/ 0 h 126"/>
                    <a:gd name="T2" fmla="*/ 152 w 152"/>
                    <a:gd name="T3" fmla="*/ 0 h 126"/>
                    <a:gd name="T4" fmla="*/ 118 w 152"/>
                    <a:gd name="T5" fmla="*/ 0 h 126"/>
                    <a:gd name="T6" fmla="*/ 88 w 152"/>
                    <a:gd name="T7" fmla="*/ 8 h 126"/>
                    <a:gd name="T8" fmla="*/ 61 w 152"/>
                    <a:gd name="T9" fmla="*/ 16 h 126"/>
                    <a:gd name="T10" fmla="*/ 38 w 152"/>
                    <a:gd name="T11" fmla="*/ 31 h 126"/>
                    <a:gd name="T12" fmla="*/ 23 w 152"/>
                    <a:gd name="T13" fmla="*/ 50 h 126"/>
                    <a:gd name="T14" fmla="*/ 7 w 152"/>
                    <a:gd name="T15" fmla="*/ 69 h 126"/>
                    <a:gd name="T16" fmla="*/ 0 w 152"/>
                    <a:gd name="T17" fmla="*/ 96 h 126"/>
                    <a:gd name="T18" fmla="*/ 0 w 152"/>
                    <a:gd name="T19" fmla="*/ 126 h 126"/>
                    <a:gd name="T20" fmla="*/ 27 w 152"/>
                    <a:gd name="T21" fmla="*/ 126 h 126"/>
                    <a:gd name="T22" fmla="*/ 30 w 152"/>
                    <a:gd name="T23" fmla="*/ 100 h 126"/>
                    <a:gd name="T24" fmla="*/ 34 w 152"/>
                    <a:gd name="T25" fmla="*/ 81 h 126"/>
                    <a:gd name="T26" fmla="*/ 46 w 152"/>
                    <a:gd name="T27" fmla="*/ 65 h 126"/>
                    <a:gd name="T28" fmla="*/ 57 w 152"/>
                    <a:gd name="T29" fmla="*/ 54 h 126"/>
                    <a:gd name="T30" fmla="*/ 72 w 152"/>
                    <a:gd name="T31" fmla="*/ 42 h 126"/>
                    <a:gd name="T32" fmla="*/ 95 w 152"/>
                    <a:gd name="T33" fmla="*/ 35 h 126"/>
                    <a:gd name="T34" fmla="*/ 122 w 152"/>
                    <a:gd name="T35" fmla="*/ 31 h 126"/>
                    <a:gd name="T36" fmla="*/ 152 w 152"/>
                    <a:gd name="T37" fmla="*/ 31 h 126"/>
                    <a:gd name="T38" fmla="*/ 152 w 152"/>
                    <a:gd name="T39" fmla="*/ 31 h 126"/>
                    <a:gd name="T40" fmla="*/ 152 w 152"/>
                    <a:gd name="T41" fmla="*/ 0 h 1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6"/>
                    <a:gd name="T65" fmla="*/ 152 w 152"/>
                    <a:gd name="T66" fmla="*/ 126 h 1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6">
                      <a:moveTo>
                        <a:pt x="152" y="0"/>
                      </a:moveTo>
                      <a:lnTo>
                        <a:pt x="152" y="0"/>
                      </a:lnTo>
                      <a:lnTo>
                        <a:pt x="118" y="0"/>
                      </a:lnTo>
                      <a:lnTo>
                        <a:pt x="88" y="8"/>
                      </a:lnTo>
                      <a:lnTo>
                        <a:pt x="61" y="16"/>
                      </a:lnTo>
                      <a:lnTo>
                        <a:pt x="38" y="31"/>
                      </a:lnTo>
                      <a:lnTo>
                        <a:pt x="23" y="50"/>
                      </a:lnTo>
                      <a:lnTo>
                        <a:pt x="7" y="69"/>
                      </a:lnTo>
                      <a:lnTo>
                        <a:pt x="0" y="96"/>
                      </a:lnTo>
                      <a:lnTo>
                        <a:pt x="0" y="126"/>
                      </a:lnTo>
                      <a:lnTo>
                        <a:pt x="27" y="126"/>
                      </a:lnTo>
                      <a:lnTo>
                        <a:pt x="30" y="100"/>
                      </a:lnTo>
                      <a:lnTo>
                        <a:pt x="34" y="81"/>
                      </a:lnTo>
                      <a:lnTo>
                        <a:pt x="46" y="65"/>
                      </a:lnTo>
                      <a:lnTo>
                        <a:pt x="57" y="54"/>
                      </a:lnTo>
                      <a:lnTo>
                        <a:pt x="72" y="42"/>
                      </a:lnTo>
                      <a:lnTo>
                        <a:pt x="95" y="35"/>
                      </a:lnTo>
                      <a:lnTo>
                        <a:pt x="122" y="31"/>
                      </a:lnTo>
                      <a:lnTo>
                        <a:pt x="152" y="31"/>
                      </a:lnTo>
                      <a:lnTo>
                        <a:pt x="1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199" name="Freeform 51"/>
                <p:cNvSpPr>
                  <a:spLocks/>
                </p:cNvSpPr>
                <p:nvPr/>
              </p:nvSpPr>
              <p:spPr bwMode="auto">
                <a:xfrm>
                  <a:off x="1599" y="317"/>
                  <a:ext cx="138" cy="115"/>
                </a:xfrm>
                <a:custGeom>
                  <a:avLst/>
                  <a:gdLst>
                    <a:gd name="T0" fmla="*/ 138 w 138"/>
                    <a:gd name="T1" fmla="*/ 115 h 115"/>
                    <a:gd name="T2" fmla="*/ 138 w 138"/>
                    <a:gd name="T3" fmla="*/ 115 h 115"/>
                    <a:gd name="T4" fmla="*/ 138 w 138"/>
                    <a:gd name="T5" fmla="*/ 88 h 115"/>
                    <a:gd name="T6" fmla="*/ 130 w 138"/>
                    <a:gd name="T7" fmla="*/ 65 h 115"/>
                    <a:gd name="T8" fmla="*/ 119 w 138"/>
                    <a:gd name="T9" fmla="*/ 46 h 115"/>
                    <a:gd name="T10" fmla="*/ 103 w 138"/>
                    <a:gd name="T11" fmla="*/ 27 h 115"/>
                    <a:gd name="T12" fmla="*/ 80 w 138"/>
                    <a:gd name="T13" fmla="*/ 16 h 115"/>
                    <a:gd name="T14" fmla="*/ 58 w 138"/>
                    <a:gd name="T15" fmla="*/ 8 h 115"/>
                    <a:gd name="T16" fmla="*/ 31 w 138"/>
                    <a:gd name="T17" fmla="*/ 0 h 115"/>
                    <a:gd name="T18" fmla="*/ 0 w 138"/>
                    <a:gd name="T19" fmla="*/ 0 h 115"/>
                    <a:gd name="T20" fmla="*/ 0 w 138"/>
                    <a:gd name="T21" fmla="*/ 31 h 115"/>
                    <a:gd name="T22" fmla="*/ 27 w 138"/>
                    <a:gd name="T23" fmla="*/ 31 h 115"/>
                    <a:gd name="T24" fmla="*/ 50 w 138"/>
                    <a:gd name="T25" fmla="*/ 35 h 115"/>
                    <a:gd name="T26" fmla="*/ 69 w 138"/>
                    <a:gd name="T27" fmla="*/ 42 h 115"/>
                    <a:gd name="T28" fmla="*/ 84 w 138"/>
                    <a:gd name="T29" fmla="*/ 50 h 115"/>
                    <a:gd name="T30" fmla="*/ 96 w 138"/>
                    <a:gd name="T31" fmla="*/ 62 h 115"/>
                    <a:gd name="T32" fmla="*/ 103 w 138"/>
                    <a:gd name="T33" fmla="*/ 77 h 115"/>
                    <a:gd name="T34" fmla="*/ 107 w 138"/>
                    <a:gd name="T35" fmla="*/ 96 h 115"/>
                    <a:gd name="T36" fmla="*/ 111 w 138"/>
                    <a:gd name="T37" fmla="*/ 115 h 115"/>
                    <a:gd name="T38" fmla="*/ 111 w 138"/>
                    <a:gd name="T39" fmla="*/ 115 h 115"/>
                    <a:gd name="T40" fmla="*/ 138 w 138"/>
                    <a:gd name="T41" fmla="*/ 115 h 11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38"/>
                    <a:gd name="T64" fmla="*/ 0 h 115"/>
                    <a:gd name="T65" fmla="*/ 138 w 138"/>
                    <a:gd name="T66" fmla="*/ 115 h 11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38" h="115">
                      <a:moveTo>
                        <a:pt x="138" y="115"/>
                      </a:moveTo>
                      <a:lnTo>
                        <a:pt x="138" y="115"/>
                      </a:lnTo>
                      <a:lnTo>
                        <a:pt x="138" y="88"/>
                      </a:lnTo>
                      <a:lnTo>
                        <a:pt x="130" y="65"/>
                      </a:lnTo>
                      <a:lnTo>
                        <a:pt x="119" y="46"/>
                      </a:lnTo>
                      <a:lnTo>
                        <a:pt x="103" y="27"/>
                      </a:lnTo>
                      <a:lnTo>
                        <a:pt x="80" y="16"/>
                      </a:lnTo>
                      <a:lnTo>
                        <a:pt x="58" y="8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7" y="31"/>
                      </a:lnTo>
                      <a:lnTo>
                        <a:pt x="50" y="35"/>
                      </a:lnTo>
                      <a:lnTo>
                        <a:pt x="69" y="42"/>
                      </a:lnTo>
                      <a:lnTo>
                        <a:pt x="84" y="50"/>
                      </a:lnTo>
                      <a:lnTo>
                        <a:pt x="96" y="62"/>
                      </a:lnTo>
                      <a:lnTo>
                        <a:pt x="103" y="77"/>
                      </a:lnTo>
                      <a:lnTo>
                        <a:pt x="107" y="96"/>
                      </a:lnTo>
                      <a:lnTo>
                        <a:pt x="111" y="115"/>
                      </a:lnTo>
                      <a:lnTo>
                        <a:pt x="138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0" name="Freeform 52"/>
                <p:cNvSpPr>
                  <a:spLocks/>
                </p:cNvSpPr>
                <p:nvPr/>
              </p:nvSpPr>
              <p:spPr bwMode="auto">
                <a:xfrm>
                  <a:off x="1710" y="432"/>
                  <a:ext cx="27" cy="111"/>
                </a:xfrm>
                <a:custGeom>
                  <a:avLst/>
                  <a:gdLst>
                    <a:gd name="T0" fmla="*/ 11 w 27"/>
                    <a:gd name="T1" fmla="*/ 111 h 111"/>
                    <a:gd name="T2" fmla="*/ 27 w 27"/>
                    <a:gd name="T3" fmla="*/ 99 h 111"/>
                    <a:gd name="T4" fmla="*/ 27 w 27"/>
                    <a:gd name="T5" fmla="*/ 0 h 111"/>
                    <a:gd name="T6" fmla="*/ 0 w 27"/>
                    <a:gd name="T7" fmla="*/ 0 h 111"/>
                    <a:gd name="T8" fmla="*/ 0 w 27"/>
                    <a:gd name="T9" fmla="*/ 99 h 111"/>
                    <a:gd name="T10" fmla="*/ 11 w 27"/>
                    <a:gd name="T11" fmla="*/ 111 h 111"/>
                    <a:gd name="T12" fmla="*/ 11 w 27"/>
                    <a:gd name="T13" fmla="*/ 111 h 111"/>
                    <a:gd name="T14" fmla="*/ 27 w 27"/>
                    <a:gd name="T15" fmla="*/ 111 h 111"/>
                    <a:gd name="T16" fmla="*/ 27 w 27"/>
                    <a:gd name="T17" fmla="*/ 99 h 111"/>
                    <a:gd name="T18" fmla="*/ 11 w 27"/>
                    <a:gd name="T19" fmla="*/ 111 h 11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11"/>
                    <a:gd name="T32" fmla="*/ 27 w 27"/>
                    <a:gd name="T33" fmla="*/ 111 h 11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11">
                      <a:moveTo>
                        <a:pt x="11" y="111"/>
                      </a:moveTo>
                      <a:lnTo>
                        <a:pt x="27" y="9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99"/>
                      </a:lnTo>
                      <a:lnTo>
                        <a:pt x="11" y="111"/>
                      </a:lnTo>
                      <a:lnTo>
                        <a:pt x="27" y="111"/>
                      </a:lnTo>
                      <a:lnTo>
                        <a:pt x="27" y="99"/>
                      </a:lnTo>
                      <a:lnTo>
                        <a:pt x="11" y="1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1" name="Freeform 53"/>
                <p:cNvSpPr>
                  <a:spLocks/>
                </p:cNvSpPr>
                <p:nvPr/>
              </p:nvSpPr>
              <p:spPr bwMode="auto">
                <a:xfrm>
                  <a:off x="1599" y="516"/>
                  <a:ext cx="122" cy="27"/>
                </a:xfrm>
                <a:custGeom>
                  <a:avLst/>
                  <a:gdLst>
                    <a:gd name="T0" fmla="*/ 0 w 122"/>
                    <a:gd name="T1" fmla="*/ 15 h 27"/>
                    <a:gd name="T2" fmla="*/ 16 w 122"/>
                    <a:gd name="T3" fmla="*/ 27 h 27"/>
                    <a:gd name="T4" fmla="*/ 122 w 122"/>
                    <a:gd name="T5" fmla="*/ 27 h 27"/>
                    <a:gd name="T6" fmla="*/ 122 w 122"/>
                    <a:gd name="T7" fmla="*/ 0 h 27"/>
                    <a:gd name="T8" fmla="*/ 16 w 122"/>
                    <a:gd name="T9" fmla="*/ 0 h 27"/>
                    <a:gd name="T10" fmla="*/ 0 w 122"/>
                    <a:gd name="T11" fmla="*/ 15 h 27"/>
                    <a:gd name="T12" fmla="*/ 0 w 122"/>
                    <a:gd name="T13" fmla="*/ 15 h 27"/>
                    <a:gd name="T14" fmla="*/ 0 w 122"/>
                    <a:gd name="T15" fmla="*/ 27 h 27"/>
                    <a:gd name="T16" fmla="*/ 16 w 122"/>
                    <a:gd name="T17" fmla="*/ 27 h 27"/>
                    <a:gd name="T18" fmla="*/ 0 w 122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2"/>
                    <a:gd name="T31" fmla="*/ 0 h 27"/>
                    <a:gd name="T32" fmla="*/ 122 w 122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2" h="27">
                      <a:moveTo>
                        <a:pt x="0" y="15"/>
                      </a:moveTo>
                      <a:lnTo>
                        <a:pt x="16" y="27"/>
                      </a:lnTo>
                      <a:lnTo>
                        <a:pt x="122" y="27"/>
                      </a:lnTo>
                      <a:lnTo>
                        <a:pt x="122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6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2" name="Freeform 54"/>
                <p:cNvSpPr>
                  <a:spLocks/>
                </p:cNvSpPr>
                <p:nvPr/>
              </p:nvSpPr>
              <p:spPr bwMode="auto">
                <a:xfrm>
                  <a:off x="1599" y="424"/>
                  <a:ext cx="31" cy="107"/>
                </a:xfrm>
                <a:custGeom>
                  <a:avLst/>
                  <a:gdLst>
                    <a:gd name="T0" fmla="*/ 31 w 31"/>
                    <a:gd name="T1" fmla="*/ 0 h 107"/>
                    <a:gd name="T2" fmla="*/ 0 w 31"/>
                    <a:gd name="T3" fmla="*/ 0 h 107"/>
                    <a:gd name="T4" fmla="*/ 0 w 31"/>
                    <a:gd name="T5" fmla="*/ 107 h 107"/>
                    <a:gd name="T6" fmla="*/ 31 w 31"/>
                    <a:gd name="T7" fmla="*/ 107 h 107"/>
                    <a:gd name="T8" fmla="*/ 31 w 31"/>
                    <a:gd name="T9" fmla="*/ 0 h 107"/>
                    <a:gd name="T10" fmla="*/ 31 w 31"/>
                    <a:gd name="T11" fmla="*/ 0 h 10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07"/>
                    <a:gd name="T20" fmla="*/ 31 w 31"/>
                    <a:gd name="T21" fmla="*/ 107 h 10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07">
                      <a:moveTo>
                        <a:pt x="31" y="0"/>
                      </a:moveTo>
                      <a:lnTo>
                        <a:pt x="0" y="0"/>
                      </a:lnTo>
                      <a:lnTo>
                        <a:pt x="0" y="107"/>
                      </a:lnTo>
                      <a:lnTo>
                        <a:pt x="31" y="107"/>
                      </a:lnTo>
                      <a:lnTo>
                        <a:pt x="3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3" name="Freeform 55"/>
                <p:cNvSpPr>
                  <a:spLocks/>
                </p:cNvSpPr>
                <p:nvPr/>
              </p:nvSpPr>
              <p:spPr bwMode="auto">
                <a:xfrm>
                  <a:off x="1596" y="394"/>
                  <a:ext cx="34" cy="30"/>
                </a:xfrm>
                <a:custGeom>
                  <a:avLst/>
                  <a:gdLst>
                    <a:gd name="T0" fmla="*/ 0 w 34"/>
                    <a:gd name="T1" fmla="*/ 30 h 30"/>
                    <a:gd name="T2" fmla="*/ 0 w 34"/>
                    <a:gd name="T3" fmla="*/ 30 h 30"/>
                    <a:gd name="T4" fmla="*/ 3 w 34"/>
                    <a:gd name="T5" fmla="*/ 30 h 30"/>
                    <a:gd name="T6" fmla="*/ 3 w 34"/>
                    <a:gd name="T7" fmla="*/ 30 h 30"/>
                    <a:gd name="T8" fmla="*/ 3 w 34"/>
                    <a:gd name="T9" fmla="*/ 30 h 30"/>
                    <a:gd name="T10" fmla="*/ 3 w 34"/>
                    <a:gd name="T11" fmla="*/ 30 h 30"/>
                    <a:gd name="T12" fmla="*/ 34 w 34"/>
                    <a:gd name="T13" fmla="*/ 30 h 30"/>
                    <a:gd name="T14" fmla="*/ 30 w 34"/>
                    <a:gd name="T15" fmla="*/ 19 h 30"/>
                    <a:gd name="T16" fmla="*/ 22 w 34"/>
                    <a:gd name="T17" fmla="*/ 7 h 30"/>
                    <a:gd name="T18" fmla="*/ 11 w 34"/>
                    <a:gd name="T19" fmla="*/ 4 h 30"/>
                    <a:gd name="T20" fmla="*/ 0 w 34"/>
                    <a:gd name="T21" fmla="*/ 0 h 30"/>
                    <a:gd name="T22" fmla="*/ 0 w 34"/>
                    <a:gd name="T23" fmla="*/ 0 h 30"/>
                    <a:gd name="T24" fmla="*/ 0 w 34"/>
                    <a:gd name="T25" fmla="*/ 30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4"/>
                    <a:gd name="T40" fmla="*/ 0 h 30"/>
                    <a:gd name="T41" fmla="*/ 34 w 34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4" h="30">
                      <a:moveTo>
                        <a:pt x="0" y="30"/>
                      </a:moveTo>
                      <a:lnTo>
                        <a:pt x="0" y="30"/>
                      </a:lnTo>
                      <a:lnTo>
                        <a:pt x="3" y="30"/>
                      </a:lnTo>
                      <a:lnTo>
                        <a:pt x="34" y="30"/>
                      </a:lnTo>
                      <a:lnTo>
                        <a:pt x="30" y="19"/>
                      </a:lnTo>
                      <a:lnTo>
                        <a:pt x="22" y="7"/>
                      </a:lnTo>
                      <a:lnTo>
                        <a:pt x="11" y="4"/>
                      </a:lnTo>
                      <a:lnTo>
                        <a:pt x="0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4" name="Freeform 56"/>
                <p:cNvSpPr>
                  <a:spLocks/>
                </p:cNvSpPr>
                <p:nvPr/>
              </p:nvSpPr>
              <p:spPr bwMode="auto">
                <a:xfrm>
                  <a:off x="1561" y="394"/>
                  <a:ext cx="35" cy="49"/>
                </a:xfrm>
                <a:custGeom>
                  <a:avLst/>
                  <a:gdLst>
                    <a:gd name="T0" fmla="*/ 27 w 35"/>
                    <a:gd name="T1" fmla="*/ 46 h 49"/>
                    <a:gd name="T2" fmla="*/ 27 w 35"/>
                    <a:gd name="T3" fmla="*/ 46 h 49"/>
                    <a:gd name="T4" fmla="*/ 31 w 35"/>
                    <a:gd name="T5" fmla="*/ 38 h 49"/>
                    <a:gd name="T6" fmla="*/ 31 w 35"/>
                    <a:gd name="T7" fmla="*/ 30 h 49"/>
                    <a:gd name="T8" fmla="*/ 31 w 35"/>
                    <a:gd name="T9" fmla="*/ 30 h 49"/>
                    <a:gd name="T10" fmla="*/ 35 w 35"/>
                    <a:gd name="T11" fmla="*/ 30 h 49"/>
                    <a:gd name="T12" fmla="*/ 35 w 35"/>
                    <a:gd name="T13" fmla="*/ 0 h 49"/>
                    <a:gd name="T14" fmla="*/ 19 w 35"/>
                    <a:gd name="T15" fmla="*/ 4 h 49"/>
                    <a:gd name="T16" fmla="*/ 8 w 35"/>
                    <a:gd name="T17" fmla="*/ 15 h 49"/>
                    <a:gd name="T18" fmla="*/ 0 w 35"/>
                    <a:gd name="T19" fmla="*/ 30 h 49"/>
                    <a:gd name="T20" fmla="*/ 0 w 35"/>
                    <a:gd name="T21" fmla="*/ 46 h 49"/>
                    <a:gd name="T22" fmla="*/ 0 w 35"/>
                    <a:gd name="T23" fmla="*/ 49 h 49"/>
                    <a:gd name="T24" fmla="*/ 27 w 35"/>
                    <a:gd name="T25" fmla="*/ 46 h 4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5"/>
                    <a:gd name="T40" fmla="*/ 0 h 49"/>
                    <a:gd name="T41" fmla="*/ 35 w 35"/>
                    <a:gd name="T42" fmla="*/ 49 h 4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5" h="49">
                      <a:moveTo>
                        <a:pt x="27" y="46"/>
                      </a:moveTo>
                      <a:lnTo>
                        <a:pt x="27" y="46"/>
                      </a:lnTo>
                      <a:lnTo>
                        <a:pt x="31" y="38"/>
                      </a:lnTo>
                      <a:lnTo>
                        <a:pt x="31" y="30"/>
                      </a:lnTo>
                      <a:lnTo>
                        <a:pt x="35" y="30"/>
                      </a:lnTo>
                      <a:lnTo>
                        <a:pt x="35" y="0"/>
                      </a:lnTo>
                      <a:lnTo>
                        <a:pt x="19" y="4"/>
                      </a:lnTo>
                      <a:lnTo>
                        <a:pt x="8" y="15"/>
                      </a:lnTo>
                      <a:lnTo>
                        <a:pt x="0" y="30"/>
                      </a:lnTo>
                      <a:lnTo>
                        <a:pt x="0" y="46"/>
                      </a:lnTo>
                      <a:lnTo>
                        <a:pt x="0" y="49"/>
                      </a:lnTo>
                      <a:lnTo>
                        <a:pt x="27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5" name="Freeform 57"/>
                <p:cNvSpPr>
                  <a:spLocks/>
                </p:cNvSpPr>
                <p:nvPr/>
              </p:nvSpPr>
              <p:spPr bwMode="auto">
                <a:xfrm>
                  <a:off x="1561" y="440"/>
                  <a:ext cx="31" cy="38"/>
                </a:xfrm>
                <a:custGeom>
                  <a:avLst/>
                  <a:gdLst>
                    <a:gd name="T0" fmla="*/ 31 w 31"/>
                    <a:gd name="T1" fmla="*/ 38 h 38"/>
                    <a:gd name="T2" fmla="*/ 31 w 31"/>
                    <a:gd name="T3" fmla="*/ 38 h 38"/>
                    <a:gd name="T4" fmla="*/ 27 w 31"/>
                    <a:gd name="T5" fmla="*/ 0 h 38"/>
                    <a:gd name="T6" fmla="*/ 0 w 31"/>
                    <a:gd name="T7" fmla="*/ 3 h 38"/>
                    <a:gd name="T8" fmla="*/ 0 w 31"/>
                    <a:gd name="T9" fmla="*/ 38 h 38"/>
                    <a:gd name="T10" fmla="*/ 31 w 31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38"/>
                    <a:gd name="T20" fmla="*/ 31 w 31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38">
                      <a:moveTo>
                        <a:pt x="31" y="38"/>
                      </a:moveTo>
                      <a:lnTo>
                        <a:pt x="31" y="38"/>
                      </a:lnTo>
                      <a:lnTo>
                        <a:pt x="27" y="0"/>
                      </a:lnTo>
                      <a:lnTo>
                        <a:pt x="0" y="3"/>
                      </a:lnTo>
                      <a:lnTo>
                        <a:pt x="0" y="38"/>
                      </a:lnTo>
                      <a:lnTo>
                        <a:pt x="31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6" name="Freeform 58"/>
                <p:cNvSpPr>
                  <a:spLocks/>
                </p:cNvSpPr>
                <p:nvPr/>
              </p:nvSpPr>
              <p:spPr bwMode="auto">
                <a:xfrm>
                  <a:off x="1561" y="478"/>
                  <a:ext cx="65" cy="84"/>
                </a:xfrm>
                <a:custGeom>
                  <a:avLst/>
                  <a:gdLst>
                    <a:gd name="T0" fmla="*/ 65 w 65"/>
                    <a:gd name="T1" fmla="*/ 65 h 84"/>
                    <a:gd name="T2" fmla="*/ 65 w 65"/>
                    <a:gd name="T3" fmla="*/ 65 h 84"/>
                    <a:gd name="T4" fmla="*/ 50 w 65"/>
                    <a:gd name="T5" fmla="*/ 46 h 84"/>
                    <a:gd name="T6" fmla="*/ 38 w 65"/>
                    <a:gd name="T7" fmla="*/ 27 h 84"/>
                    <a:gd name="T8" fmla="*/ 31 w 65"/>
                    <a:gd name="T9" fmla="*/ 11 h 84"/>
                    <a:gd name="T10" fmla="*/ 31 w 65"/>
                    <a:gd name="T11" fmla="*/ 0 h 84"/>
                    <a:gd name="T12" fmla="*/ 0 w 65"/>
                    <a:gd name="T13" fmla="*/ 0 h 84"/>
                    <a:gd name="T14" fmla="*/ 4 w 65"/>
                    <a:gd name="T15" fmla="*/ 23 h 84"/>
                    <a:gd name="T16" fmla="*/ 12 w 65"/>
                    <a:gd name="T17" fmla="*/ 42 h 84"/>
                    <a:gd name="T18" fmla="*/ 27 w 65"/>
                    <a:gd name="T19" fmla="*/ 61 h 84"/>
                    <a:gd name="T20" fmla="*/ 46 w 65"/>
                    <a:gd name="T21" fmla="*/ 84 h 84"/>
                    <a:gd name="T22" fmla="*/ 46 w 65"/>
                    <a:gd name="T23" fmla="*/ 84 h 84"/>
                    <a:gd name="T24" fmla="*/ 65 w 65"/>
                    <a:gd name="T25" fmla="*/ 65 h 8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5"/>
                    <a:gd name="T40" fmla="*/ 0 h 84"/>
                    <a:gd name="T41" fmla="*/ 65 w 65"/>
                    <a:gd name="T42" fmla="*/ 84 h 8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5" h="84">
                      <a:moveTo>
                        <a:pt x="65" y="65"/>
                      </a:moveTo>
                      <a:lnTo>
                        <a:pt x="65" y="65"/>
                      </a:lnTo>
                      <a:lnTo>
                        <a:pt x="50" y="46"/>
                      </a:lnTo>
                      <a:lnTo>
                        <a:pt x="38" y="27"/>
                      </a:lnTo>
                      <a:lnTo>
                        <a:pt x="31" y="11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23"/>
                      </a:lnTo>
                      <a:lnTo>
                        <a:pt x="12" y="42"/>
                      </a:lnTo>
                      <a:lnTo>
                        <a:pt x="27" y="61"/>
                      </a:lnTo>
                      <a:lnTo>
                        <a:pt x="46" y="84"/>
                      </a:lnTo>
                      <a:lnTo>
                        <a:pt x="65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7" name="Freeform 59"/>
                <p:cNvSpPr>
                  <a:spLocks/>
                </p:cNvSpPr>
                <p:nvPr/>
              </p:nvSpPr>
              <p:spPr bwMode="auto">
                <a:xfrm>
                  <a:off x="1607" y="543"/>
                  <a:ext cx="118" cy="122"/>
                </a:xfrm>
                <a:custGeom>
                  <a:avLst/>
                  <a:gdLst>
                    <a:gd name="T0" fmla="*/ 118 w 118"/>
                    <a:gd name="T1" fmla="*/ 107 h 122"/>
                    <a:gd name="T2" fmla="*/ 118 w 118"/>
                    <a:gd name="T3" fmla="*/ 107 h 122"/>
                    <a:gd name="T4" fmla="*/ 84 w 118"/>
                    <a:gd name="T5" fmla="*/ 61 h 122"/>
                    <a:gd name="T6" fmla="*/ 19 w 118"/>
                    <a:gd name="T7" fmla="*/ 0 h 122"/>
                    <a:gd name="T8" fmla="*/ 0 w 118"/>
                    <a:gd name="T9" fmla="*/ 19 h 122"/>
                    <a:gd name="T10" fmla="*/ 61 w 118"/>
                    <a:gd name="T11" fmla="*/ 84 h 122"/>
                    <a:gd name="T12" fmla="*/ 95 w 118"/>
                    <a:gd name="T13" fmla="*/ 122 h 122"/>
                    <a:gd name="T14" fmla="*/ 95 w 118"/>
                    <a:gd name="T15" fmla="*/ 122 h 122"/>
                    <a:gd name="T16" fmla="*/ 118 w 118"/>
                    <a:gd name="T17" fmla="*/ 107 h 12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8"/>
                    <a:gd name="T28" fmla="*/ 0 h 122"/>
                    <a:gd name="T29" fmla="*/ 118 w 118"/>
                    <a:gd name="T30" fmla="*/ 122 h 12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8" h="122">
                      <a:moveTo>
                        <a:pt x="118" y="107"/>
                      </a:moveTo>
                      <a:lnTo>
                        <a:pt x="118" y="107"/>
                      </a:lnTo>
                      <a:lnTo>
                        <a:pt x="84" y="61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61" y="84"/>
                      </a:lnTo>
                      <a:lnTo>
                        <a:pt x="95" y="122"/>
                      </a:lnTo>
                      <a:lnTo>
                        <a:pt x="118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8" name="Freeform 60"/>
                <p:cNvSpPr>
                  <a:spLocks/>
                </p:cNvSpPr>
                <p:nvPr/>
              </p:nvSpPr>
              <p:spPr bwMode="auto">
                <a:xfrm>
                  <a:off x="1702" y="650"/>
                  <a:ext cx="46" cy="72"/>
                </a:xfrm>
                <a:custGeom>
                  <a:avLst/>
                  <a:gdLst>
                    <a:gd name="T0" fmla="*/ 46 w 46"/>
                    <a:gd name="T1" fmla="*/ 72 h 72"/>
                    <a:gd name="T2" fmla="*/ 46 w 46"/>
                    <a:gd name="T3" fmla="*/ 72 h 72"/>
                    <a:gd name="T4" fmla="*/ 46 w 46"/>
                    <a:gd name="T5" fmla="*/ 53 h 72"/>
                    <a:gd name="T6" fmla="*/ 38 w 46"/>
                    <a:gd name="T7" fmla="*/ 34 h 72"/>
                    <a:gd name="T8" fmla="*/ 35 w 46"/>
                    <a:gd name="T9" fmla="*/ 15 h 72"/>
                    <a:gd name="T10" fmla="*/ 23 w 46"/>
                    <a:gd name="T11" fmla="*/ 0 h 72"/>
                    <a:gd name="T12" fmla="*/ 0 w 46"/>
                    <a:gd name="T13" fmla="*/ 15 h 72"/>
                    <a:gd name="T14" fmla="*/ 8 w 46"/>
                    <a:gd name="T15" fmla="*/ 26 h 72"/>
                    <a:gd name="T16" fmla="*/ 12 w 46"/>
                    <a:gd name="T17" fmla="*/ 42 h 72"/>
                    <a:gd name="T18" fmla="*/ 16 w 46"/>
                    <a:gd name="T19" fmla="*/ 57 h 72"/>
                    <a:gd name="T20" fmla="*/ 16 w 46"/>
                    <a:gd name="T21" fmla="*/ 72 h 72"/>
                    <a:gd name="T22" fmla="*/ 16 w 46"/>
                    <a:gd name="T23" fmla="*/ 72 h 72"/>
                    <a:gd name="T24" fmla="*/ 46 w 46"/>
                    <a:gd name="T25" fmla="*/ 72 h 7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72"/>
                    <a:gd name="T41" fmla="*/ 46 w 46"/>
                    <a:gd name="T42" fmla="*/ 72 h 7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72">
                      <a:moveTo>
                        <a:pt x="46" y="72"/>
                      </a:moveTo>
                      <a:lnTo>
                        <a:pt x="46" y="72"/>
                      </a:lnTo>
                      <a:lnTo>
                        <a:pt x="46" y="53"/>
                      </a:lnTo>
                      <a:lnTo>
                        <a:pt x="38" y="34"/>
                      </a:lnTo>
                      <a:lnTo>
                        <a:pt x="35" y="15"/>
                      </a:lnTo>
                      <a:lnTo>
                        <a:pt x="23" y="0"/>
                      </a:lnTo>
                      <a:lnTo>
                        <a:pt x="0" y="15"/>
                      </a:lnTo>
                      <a:lnTo>
                        <a:pt x="8" y="26"/>
                      </a:lnTo>
                      <a:lnTo>
                        <a:pt x="12" y="42"/>
                      </a:lnTo>
                      <a:lnTo>
                        <a:pt x="16" y="57"/>
                      </a:lnTo>
                      <a:lnTo>
                        <a:pt x="16" y="72"/>
                      </a:lnTo>
                      <a:lnTo>
                        <a:pt x="46" y="7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09" name="Freeform 61"/>
                <p:cNvSpPr>
                  <a:spLocks/>
                </p:cNvSpPr>
                <p:nvPr/>
              </p:nvSpPr>
              <p:spPr bwMode="auto">
                <a:xfrm>
                  <a:off x="1718" y="722"/>
                  <a:ext cx="30" cy="73"/>
                </a:xfrm>
                <a:custGeom>
                  <a:avLst/>
                  <a:gdLst>
                    <a:gd name="T0" fmla="*/ 0 w 30"/>
                    <a:gd name="T1" fmla="*/ 73 h 73"/>
                    <a:gd name="T2" fmla="*/ 30 w 30"/>
                    <a:gd name="T3" fmla="*/ 73 h 73"/>
                    <a:gd name="T4" fmla="*/ 30 w 30"/>
                    <a:gd name="T5" fmla="*/ 0 h 73"/>
                    <a:gd name="T6" fmla="*/ 0 w 30"/>
                    <a:gd name="T7" fmla="*/ 0 h 73"/>
                    <a:gd name="T8" fmla="*/ 0 w 30"/>
                    <a:gd name="T9" fmla="*/ 73 h 73"/>
                    <a:gd name="T10" fmla="*/ 0 w 30"/>
                    <a:gd name="T11" fmla="*/ 73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73"/>
                    <a:gd name="T20" fmla="*/ 30 w 30"/>
                    <a:gd name="T21" fmla="*/ 73 h 7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73">
                      <a:moveTo>
                        <a:pt x="0" y="73"/>
                      </a:moveTo>
                      <a:lnTo>
                        <a:pt x="30" y="73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7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0" name="Freeform 62"/>
                <p:cNvSpPr>
                  <a:spLocks/>
                </p:cNvSpPr>
                <p:nvPr/>
              </p:nvSpPr>
              <p:spPr bwMode="auto">
                <a:xfrm>
                  <a:off x="1596" y="795"/>
                  <a:ext cx="152" cy="129"/>
                </a:xfrm>
                <a:custGeom>
                  <a:avLst/>
                  <a:gdLst>
                    <a:gd name="T0" fmla="*/ 0 w 152"/>
                    <a:gd name="T1" fmla="*/ 129 h 129"/>
                    <a:gd name="T2" fmla="*/ 0 w 152"/>
                    <a:gd name="T3" fmla="*/ 129 h 129"/>
                    <a:gd name="T4" fmla="*/ 34 w 152"/>
                    <a:gd name="T5" fmla="*/ 126 h 129"/>
                    <a:gd name="T6" fmla="*/ 64 w 152"/>
                    <a:gd name="T7" fmla="*/ 122 h 129"/>
                    <a:gd name="T8" fmla="*/ 91 w 152"/>
                    <a:gd name="T9" fmla="*/ 110 h 129"/>
                    <a:gd name="T10" fmla="*/ 110 w 152"/>
                    <a:gd name="T11" fmla="*/ 95 h 129"/>
                    <a:gd name="T12" fmla="*/ 129 w 152"/>
                    <a:gd name="T13" fmla="*/ 80 h 129"/>
                    <a:gd name="T14" fmla="*/ 141 w 152"/>
                    <a:gd name="T15" fmla="*/ 57 h 129"/>
                    <a:gd name="T16" fmla="*/ 148 w 152"/>
                    <a:gd name="T17" fmla="*/ 30 h 129"/>
                    <a:gd name="T18" fmla="*/ 152 w 152"/>
                    <a:gd name="T19" fmla="*/ 0 h 129"/>
                    <a:gd name="T20" fmla="*/ 122 w 152"/>
                    <a:gd name="T21" fmla="*/ 0 h 129"/>
                    <a:gd name="T22" fmla="*/ 122 w 152"/>
                    <a:gd name="T23" fmla="*/ 26 h 129"/>
                    <a:gd name="T24" fmla="*/ 114 w 152"/>
                    <a:gd name="T25" fmla="*/ 45 h 129"/>
                    <a:gd name="T26" fmla="*/ 106 w 152"/>
                    <a:gd name="T27" fmla="*/ 61 h 129"/>
                    <a:gd name="T28" fmla="*/ 95 w 152"/>
                    <a:gd name="T29" fmla="*/ 72 h 129"/>
                    <a:gd name="T30" fmla="*/ 76 w 152"/>
                    <a:gd name="T31" fmla="*/ 84 h 129"/>
                    <a:gd name="T32" fmla="*/ 57 w 152"/>
                    <a:gd name="T33" fmla="*/ 91 h 129"/>
                    <a:gd name="T34" fmla="*/ 30 w 152"/>
                    <a:gd name="T35" fmla="*/ 99 h 129"/>
                    <a:gd name="T36" fmla="*/ 0 w 152"/>
                    <a:gd name="T37" fmla="*/ 99 h 129"/>
                    <a:gd name="T38" fmla="*/ 0 w 152"/>
                    <a:gd name="T39" fmla="*/ 99 h 129"/>
                    <a:gd name="T40" fmla="*/ 0 w 152"/>
                    <a:gd name="T41" fmla="*/ 129 h 12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52"/>
                    <a:gd name="T64" fmla="*/ 0 h 129"/>
                    <a:gd name="T65" fmla="*/ 152 w 152"/>
                    <a:gd name="T66" fmla="*/ 129 h 12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52" h="129">
                      <a:moveTo>
                        <a:pt x="0" y="129"/>
                      </a:moveTo>
                      <a:lnTo>
                        <a:pt x="0" y="129"/>
                      </a:lnTo>
                      <a:lnTo>
                        <a:pt x="34" y="126"/>
                      </a:lnTo>
                      <a:lnTo>
                        <a:pt x="64" y="122"/>
                      </a:lnTo>
                      <a:lnTo>
                        <a:pt x="91" y="110"/>
                      </a:lnTo>
                      <a:lnTo>
                        <a:pt x="110" y="95"/>
                      </a:lnTo>
                      <a:lnTo>
                        <a:pt x="129" y="80"/>
                      </a:lnTo>
                      <a:lnTo>
                        <a:pt x="141" y="57"/>
                      </a:lnTo>
                      <a:lnTo>
                        <a:pt x="148" y="30"/>
                      </a:lnTo>
                      <a:lnTo>
                        <a:pt x="152" y="0"/>
                      </a:lnTo>
                      <a:lnTo>
                        <a:pt x="122" y="0"/>
                      </a:lnTo>
                      <a:lnTo>
                        <a:pt x="122" y="26"/>
                      </a:lnTo>
                      <a:lnTo>
                        <a:pt x="114" y="45"/>
                      </a:lnTo>
                      <a:lnTo>
                        <a:pt x="106" y="61"/>
                      </a:lnTo>
                      <a:lnTo>
                        <a:pt x="95" y="72"/>
                      </a:lnTo>
                      <a:lnTo>
                        <a:pt x="76" y="84"/>
                      </a:lnTo>
                      <a:lnTo>
                        <a:pt x="57" y="91"/>
                      </a:lnTo>
                      <a:lnTo>
                        <a:pt x="30" y="99"/>
                      </a:lnTo>
                      <a:lnTo>
                        <a:pt x="0" y="99"/>
                      </a:lnTo>
                      <a:lnTo>
                        <a:pt x="0" y="1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1" name="Freeform 63"/>
                <p:cNvSpPr>
                  <a:spLocks/>
                </p:cNvSpPr>
                <p:nvPr/>
              </p:nvSpPr>
              <p:spPr bwMode="auto">
                <a:xfrm>
                  <a:off x="1447" y="806"/>
                  <a:ext cx="149" cy="118"/>
                </a:xfrm>
                <a:custGeom>
                  <a:avLst/>
                  <a:gdLst>
                    <a:gd name="T0" fmla="*/ 0 w 149"/>
                    <a:gd name="T1" fmla="*/ 0 h 118"/>
                    <a:gd name="T2" fmla="*/ 0 w 149"/>
                    <a:gd name="T3" fmla="*/ 0 h 118"/>
                    <a:gd name="T4" fmla="*/ 0 w 149"/>
                    <a:gd name="T5" fmla="*/ 27 h 118"/>
                    <a:gd name="T6" fmla="*/ 7 w 149"/>
                    <a:gd name="T7" fmla="*/ 50 h 118"/>
                    <a:gd name="T8" fmla="*/ 19 w 149"/>
                    <a:gd name="T9" fmla="*/ 73 h 118"/>
                    <a:gd name="T10" fmla="*/ 38 w 149"/>
                    <a:gd name="T11" fmla="*/ 88 h 118"/>
                    <a:gd name="T12" fmla="*/ 61 w 149"/>
                    <a:gd name="T13" fmla="*/ 99 h 118"/>
                    <a:gd name="T14" fmla="*/ 84 w 149"/>
                    <a:gd name="T15" fmla="*/ 111 h 118"/>
                    <a:gd name="T16" fmla="*/ 114 w 149"/>
                    <a:gd name="T17" fmla="*/ 115 h 118"/>
                    <a:gd name="T18" fmla="*/ 149 w 149"/>
                    <a:gd name="T19" fmla="*/ 118 h 118"/>
                    <a:gd name="T20" fmla="*/ 149 w 149"/>
                    <a:gd name="T21" fmla="*/ 88 h 118"/>
                    <a:gd name="T22" fmla="*/ 118 w 149"/>
                    <a:gd name="T23" fmla="*/ 88 h 118"/>
                    <a:gd name="T24" fmla="*/ 91 w 149"/>
                    <a:gd name="T25" fmla="*/ 80 h 118"/>
                    <a:gd name="T26" fmla="*/ 72 w 149"/>
                    <a:gd name="T27" fmla="*/ 76 h 118"/>
                    <a:gd name="T28" fmla="*/ 57 w 149"/>
                    <a:gd name="T29" fmla="*/ 65 h 118"/>
                    <a:gd name="T30" fmla="*/ 42 w 149"/>
                    <a:gd name="T31" fmla="*/ 54 h 118"/>
                    <a:gd name="T32" fmla="*/ 34 w 149"/>
                    <a:gd name="T33" fmla="*/ 38 h 118"/>
                    <a:gd name="T34" fmla="*/ 30 w 149"/>
                    <a:gd name="T35" fmla="*/ 23 h 118"/>
                    <a:gd name="T36" fmla="*/ 27 w 149"/>
                    <a:gd name="T37" fmla="*/ 0 h 118"/>
                    <a:gd name="T38" fmla="*/ 27 w 149"/>
                    <a:gd name="T39" fmla="*/ 0 h 118"/>
                    <a:gd name="T40" fmla="*/ 0 w 149"/>
                    <a:gd name="T41" fmla="*/ 0 h 11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49"/>
                    <a:gd name="T64" fmla="*/ 0 h 118"/>
                    <a:gd name="T65" fmla="*/ 149 w 149"/>
                    <a:gd name="T66" fmla="*/ 118 h 11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49" h="118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7" y="50"/>
                      </a:lnTo>
                      <a:lnTo>
                        <a:pt x="19" y="73"/>
                      </a:lnTo>
                      <a:lnTo>
                        <a:pt x="38" y="88"/>
                      </a:lnTo>
                      <a:lnTo>
                        <a:pt x="61" y="99"/>
                      </a:lnTo>
                      <a:lnTo>
                        <a:pt x="84" y="111"/>
                      </a:lnTo>
                      <a:lnTo>
                        <a:pt x="114" y="115"/>
                      </a:lnTo>
                      <a:lnTo>
                        <a:pt x="149" y="118"/>
                      </a:lnTo>
                      <a:lnTo>
                        <a:pt x="149" y="88"/>
                      </a:lnTo>
                      <a:lnTo>
                        <a:pt x="118" y="88"/>
                      </a:lnTo>
                      <a:lnTo>
                        <a:pt x="91" y="80"/>
                      </a:lnTo>
                      <a:lnTo>
                        <a:pt x="72" y="76"/>
                      </a:lnTo>
                      <a:lnTo>
                        <a:pt x="57" y="65"/>
                      </a:lnTo>
                      <a:lnTo>
                        <a:pt x="42" y="54"/>
                      </a:lnTo>
                      <a:lnTo>
                        <a:pt x="34" y="38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2" name="Freeform 64"/>
                <p:cNvSpPr>
                  <a:spLocks/>
                </p:cNvSpPr>
                <p:nvPr/>
              </p:nvSpPr>
              <p:spPr bwMode="auto">
                <a:xfrm>
                  <a:off x="1447" y="661"/>
                  <a:ext cx="27" cy="145"/>
                </a:xfrm>
                <a:custGeom>
                  <a:avLst/>
                  <a:gdLst>
                    <a:gd name="T0" fmla="*/ 11 w 27"/>
                    <a:gd name="T1" fmla="*/ 0 h 145"/>
                    <a:gd name="T2" fmla="*/ 0 w 27"/>
                    <a:gd name="T3" fmla="*/ 15 h 145"/>
                    <a:gd name="T4" fmla="*/ 0 w 27"/>
                    <a:gd name="T5" fmla="*/ 145 h 145"/>
                    <a:gd name="T6" fmla="*/ 27 w 27"/>
                    <a:gd name="T7" fmla="*/ 145 h 145"/>
                    <a:gd name="T8" fmla="*/ 27 w 27"/>
                    <a:gd name="T9" fmla="*/ 15 h 145"/>
                    <a:gd name="T10" fmla="*/ 11 w 27"/>
                    <a:gd name="T11" fmla="*/ 0 h 145"/>
                    <a:gd name="T12" fmla="*/ 11 w 27"/>
                    <a:gd name="T13" fmla="*/ 0 h 145"/>
                    <a:gd name="T14" fmla="*/ 0 w 27"/>
                    <a:gd name="T15" fmla="*/ 0 h 145"/>
                    <a:gd name="T16" fmla="*/ 0 w 27"/>
                    <a:gd name="T17" fmla="*/ 15 h 145"/>
                    <a:gd name="T18" fmla="*/ 11 w 27"/>
                    <a:gd name="T19" fmla="*/ 0 h 14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145"/>
                    <a:gd name="T32" fmla="*/ 27 w 27"/>
                    <a:gd name="T33" fmla="*/ 145 h 14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145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145"/>
                      </a:lnTo>
                      <a:lnTo>
                        <a:pt x="27" y="145"/>
                      </a:lnTo>
                      <a:lnTo>
                        <a:pt x="27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3" name="Freeform 65"/>
                <p:cNvSpPr>
                  <a:spLocks/>
                </p:cNvSpPr>
                <p:nvPr/>
              </p:nvSpPr>
              <p:spPr bwMode="auto">
                <a:xfrm>
                  <a:off x="1459" y="334"/>
                  <a:ext cx="273" cy="574"/>
                </a:xfrm>
                <a:custGeom>
                  <a:avLst/>
                  <a:gdLst/>
                  <a:ahLst/>
                  <a:cxnLst>
                    <a:cxn ang="0">
                      <a:pos x="111" y="343"/>
                    </a:cxn>
                    <a:cxn ang="0">
                      <a:pos x="111" y="481"/>
                    </a:cxn>
                    <a:cxn ang="0">
                      <a:pos x="122" y="492"/>
                    </a:cxn>
                    <a:cxn ang="0">
                      <a:pos x="145" y="492"/>
                    </a:cxn>
                    <a:cxn ang="0">
                      <a:pos x="153" y="481"/>
                    </a:cxn>
                    <a:cxn ang="0">
                      <a:pos x="157" y="408"/>
                    </a:cxn>
                    <a:cxn ang="0">
                      <a:pos x="145" y="374"/>
                    </a:cxn>
                    <a:cxn ang="0">
                      <a:pos x="115" y="336"/>
                    </a:cxn>
                    <a:cxn ang="0">
                      <a:pos x="19" y="229"/>
                    </a:cxn>
                    <a:cxn ang="0">
                      <a:pos x="8" y="202"/>
                    </a:cxn>
                    <a:cxn ang="0">
                      <a:pos x="0" y="172"/>
                    </a:cxn>
                    <a:cxn ang="0">
                      <a:pos x="4" y="84"/>
                    </a:cxn>
                    <a:cxn ang="0">
                      <a:pos x="23" y="42"/>
                    </a:cxn>
                    <a:cxn ang="0">
                      <a:pos x="57" y="15"/>
                    </a:cxn>
                    <a:cxn ang="0">
                      <a:pos x="107" y="0"/>
                    </a:cxn>
                    <a:cxn ang="0">
                      <a:pos x="168" y="0"/>
                    </a:cxn>
                    <a:cxn ang="0">
                      <a:pos x="218" y="11"/>
                    </a:cxn>
                    <a:cxn ang="0">
                      <a:pos x="248" y="38"/>
                    </a:cxn>
                    <a:cxn ang="0">
                      <a:pos x="263" y="76"/>
                    </a:cxn>
                    <a:cxn ang="0">
                      <a:pos x="263" y="198"/>
                    </a:cxn>
                    <a:cxn ang="0">
                      <a:pos x="157" y="91"/>
                    </a:cxn>
                    <a:cxn ang="0">
                      <a:pos x="153" y="80"/>
                    </a:cxn>
                    <a:cxn ang="0">
                      <a:pos x="138" y="76"/>
                    </a:cxn>
                    <a:cxn ang="0">
                      <a:pos x="122" y="84"/>
                    </a:cxn>
                    <a:cxn ang="0">
                      <a:pos x="118" y="107"/>
                    </a:cxn>
                    <a:cxn ang="0">
                      <a:pos x="122" y="160"/>
                    </a:cxn>
                    <a:cxn ang="0">
                      <a:pos x="141" y="198"/>
                    </a:cxn>
                    <a:cxn ang="0">
                      <a:pos x="221" y="282"/>
                    </a:cxn>
                    <a:cxn ang="0">
                      <a:pos x="263" y="339"/>
                    </a:cxn>
                    <a:cxn ang="0">
                      <a:pos x="275" y="374"/>
                    </a:cxn>
                    <a:cxn ang="0">
                      <a:pos x="275" y="462"/>
                    </a:cxn>
                    <a:cxn ang="0">
                      <a:pos x="267" y="511"/>
                    </a:cxn>
                    <a:cxn ang="0">
                      <a:pos x="240" y="546"/>
                    </a:cxn>
                    <a:cxn ang="0">
                      <a:pos x="199" y="569"/>
                    </a:cxn>
                    <a:cxn ang="0">
                      <a:pos x="138" y="576"/>
                    </a:cxn>
                    <a:cxn ang="0">
                      <a:pos x="77" y="569"/>
                    </a:cxn>
                    <a:cxn ang="0">
                      <a:pos x="35" y="549"/>
                    </a:cxn>
                    <a:cxn ang="0">
                      <a:pos x="12" y="519"/>
                    </a:cxn>
                    <a:cxn ang="0">
                      <a:pos x="0" y="473"/>
                    </a:cxn>
                  </a:cxnLst>
                  <a:rect l="0" t="0" r="r" b="b"/>
                  <a:pathLst>
                    <a:path w="275" h="576">
                      <a:moveTo>
                        <a:pt x="0" y="343"/>
                      </a:moveTo>
                      <a:lnTo>
                        <a:pt x="111" y="343"/>
                      </a:lnTo>
                      <a:lnTo>
                        <a:pt x="111" y="473"/>
                      </a:lnTo>
                      <a:lnTo>
                        <a:pt x="111" y="481"/>
                      </a:lnTo>
                      <a:lnTo>
                        <a:pt x="118" y="488"/>
                      </a:lnTo>
                      <a:lnTo>
                        <a:pt x="122" y="492"/>
                      </a:lnTo>
                      <a:lnTo>
                        <a:pt x="134" y="492"/>
                      </a:lnTo>
                      <a:lnTo>
                        <a:pt x="145" y="492"/>
                      </a:lnTo>
                      <a:lnTo>
                        <a:pt x="149" y="488"/>
                      </a:lnTo>
                      <a:lnTo>
                        <a:pt x="153" y="481"/>
                      </a:lnTo>
                      <a:lnTo>
                        <a:pt x="157" y="473"/>
                      </a:lnTo>
                      <a:lnTo>
                        <a:pt x="157" y="408"/>
                      </a:lnTo>
                      <a:lnTo>
                        <a:pt x="153" y="389"/>
                      </a:lnTo>
                      <a:lnTo>
                        <a:pt x="145" y="374"/>
                      </a:lnTo>
                      <a:lnTo>
                        <a:pt x="134" y="355"/>
                      </a:lnTo>
                      <a:lnTo>
                        <a:pt x="115" y="336"/>
                      </a:lnTo>
                      <a:lnTo>
                        <a:pt x="54" y="271"/>
                      </a:lnTo>
                      <a:lnTo>
                        <a:pt x="19" y="229"/>
                      </a:lnTo>
                      <a:lnTo>
                        <a:pt x="12" y="217"/>
                      </a:lnTo>
                      <a:lnTo>
                        <a:pt x="8" y="202"/>
                      </a:lnTo>
                      <a:lnTo>
                        <a:pt x="4" y="187"/>
                      </a:lnTo>
                      <a:lnTo>
                        <a:pt x="0" y="172"/>
                      </a:lnTo>
                      <a:lnTo>
                        <a:pt x="0" y="110"/>
                      </a:lnTo>
                      <a:lnTo>
                        <a:pt x="4" y="84"/>
                      </a:lnTo>
                      <a:lnTo>
                        <a:pt x="12" y="61"/>
                      </a:lnTo>
                      <a:lnTo>
                        <a:pt x="23" y="42"/>
                      </a:lnTo>
                      <a:lnTo>
                        <a:pt x="38" y="26"/>
                      </a:lnTo>
                      <a:lnTo>
                        <a:pt x="57" y="15"/>
                      </a:lnTo>
                      <a:lnTo>
                        <a:pt x="80" y="7"/>
                      </a:lnTo>
                      <a:lnTo>
                        <a:pt x="107" y="0"/>
                      </a:lnTo>
                      <a:lnTo>
                        <a:pt x="141" y="0"/>
                      </a:lnTo>
                      <a:lnTo>
                        <a:pt x="168" y="0"/>
                      </a:lnTo>
                      <a:lnTo>
                        <a:pt x="195" y="4"/>
                      </a:lnTo>
                      <a:lnTo>
                        <a:pt x="218" y="11"/>
                      </a:lnTo>
                      <a:lnTo>
                        <a:pt x="233" y="23"/>
                      </a:lnTo>
                      <a:lnTo>
                        <a:pt x="248" y="38"/>
                      </a:lnTo>
                      <a:lnTo>
                        <a:pt x="256" y="57"/>
                      </a:lnTo>
                      <a:lnTo>
                        <a:pt x="263" y="76"/>
                      </a:lnTo>
                      <a:lnTo>
                        <a:pt x="263" y="99"/>
                      </a:lnTo>
                      <a:lnTo>
                        <a:pt x="263" y="198"/>
                      </a:lnTo>
                      <a:lnTo>
                        <a:pt x="157" y="198"/>
                      </a:lnTo>
                      <a:lnTo>
                        <a:pt x="157" y="91"/>
                      </a:lnTo>
                      <a:lnTo>
                        <a:pt x="153" y="84"/>
                      </a:lnTo>
                      <a:lnTo>
                        <a:pt x="153" y="80"/>
                      </a:lnTo>
                      <a:lnTo>
                        <a:pt x="145" y="76"/>
                      </a:lnTo>
                      <a:lnTo>
                        <a:pt x="138" y="76"/>
                      </a:lnTo>
                      <a:lnTo>
                        <a:pt x="130" y="76"/>
                      </a:lnTo>
                      <a:lnTo>
                        <a:pt x="122" y="84"/>
                      </a:lnTo>
                      <a:lnTo>
                        <a:pt x="118" y="95"/>
                      </a:lnTo>
                      <a:lnTo>
                        <a:pt x="118" y="107"/>
                      </a:lnTo>
                      <a:lnTo>
                        <a:pt x="118" y="145"/>
                      </a:lnTo>
                      <a:lnTo>
                        <a:pt x="122" y="160"/>
                      </a:lnTo>
                      <a:lnTo>
                        <a:pt x="130" y="179"/>
                      </a:lnTo>
                      <a:lnTo>
                        <a:pt x="141" y="198"/>
                      </a:lnTo>
                      <a:lnTo>
                        <a:pt x="160" y="217"/>
                      </a:lnTo>
                      <a:lnTo>
                        <a:pt x="221" y="282"/>
                      </a:lnTo>
                      <a:lnTo>
                        <a:pt x="256" y="324"/>
                      </a:lnTo>
                      <a:lnTo>
                        <a:pt x="263" y="339"/>
                      </a:lnTo>
                      <a:lnTo>
                        <a:pt x="271" y="355"/>
                      </a:lnTo>
                      <a:lnTo>
                        <a:pt x="275" y="374"/>
                      </a:lnTo>
                      <a:lnTo>
                        <a:pt x="275" y="389"/>
                      </a:lnTo>
                      <a:lnTo>
                        <a:pt x="275" y="462"/>
                      </a:lnTo>
                      <a:lnTo>
                        <a:pt x="275" y="488"/>
                      </a:lnTo>
                      <a:lnTo>
                        <a:pt x="267" y="511"/>
                      </a:lnTo>
                      <a:lnTo>
                        <a:pt x="256" y="530"/>
                      </a:lnTo>
                      <a:lnTo>
                        <a:pt x="240" y="546"/>
                      </a:lnTo>
                      <a:lnTo>
                        <a:pt x="221" y="561"/>
                      </a:lnTo>
                      <a:lnTo>
                        <a:pt x="199" y="569"/>
                      </a:lnTo>
                      <a:lnTo>
                        <a:pt x="168" y="572"/>
                      </a:lnTo>
                      <a:lnTo>
                        <a:pt x="138" y="576"/>
                      </a:lnTo>
                      <a:lnTo>
                        <a:pt x="103" y="572"/>
                      </a:lnTo>
                      <a:lnTo>
                        <a:pt x="77" y="569"/>
                      </a:lnTo>
                      <a:lnTo>
                        <a:pt x="54" y="561"/>
                      </a:lnTo>
                      <a:lnTo>
                        <a:pt x="35" y="549"/>
                      </a:lnTo>
                      <a:lnTo>
                        <a:pt x="19" y="534"/>
                      </a:lnTo>
                      <a:lnTo>
                        <a:pt x="12" y="519"/>
                      </a:lnTo>
                      <a:lnTo>
                        <a:pt x="4" y="496"/>
                      </a:lnTo>
                      <a:lnTo>
                        <a:pt x="0" y="473"/>
                      </a:lnTo>
                      <a:lnTo>
                        <a:pt x="0" y="343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14" name="Freeform 66"/>
                <p:cNvSpPr>
                  <a:spLocks/>
                </p:cNvSpPr>
                <p:nvPr/>
              </p:nvSpPr>
              <p:spPr bwMode="auto">
                <a:xfrm>
                  <a:off x="1718" y="779"/>
                  <a:ext cx="26" cy="27"/>
                </a:xfrm>
                <a:custGeom>
                  <a:avLst/>
                  <a:gdLst>
                    <a:gd name="T0" fmla="*/ 0 w 26"/>
                    <a:gd name="T1" fmla="*/ 0 h 27"/>
                    <a:gd name="T2" fmla="*/ 0 w 26"/>
                    <a:gd name="T3" fmla="*/ 27 h 27"/>
                    <a:gd name="T4" fmla="*/ 26 w 26"/>
                    <a:gd name="T5" fmla="*/ 27 h 27"/>
                    <a:gd name="T6" fmla="*/ 26 w 26"/>
                    <a:gd name="T7" fmla="*/ 0 h 27"/>
                    <a:gd name="T8" fmla="*/ 0 w 26"/>
                    <a:gd name="T9" fmla="*/ 0 h 27"/>
                    <a:gd name="T10" fmla="*/ 0 w 26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27"/>
                    <a:gd name="T20" fmla="*/ 26 w 26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6" y="27"/>
                      </a:lnTo>
                      <a:lnTo>
                        <a:pt x="26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5" name="Freeform 67"/>
                <p:cNvSpPr>
                  <a:spLocks/>
                </p:cNvSpPr>
                <p:nvPr/>
              </p:nvSpPr>
              <p:spPr bwMode="auto">
                <a:xfrm>
                  <a:off x="1676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7 w 42"/>
                    <a:gd name="T5" fmla="*/ 22 h 30"/>
                    <a:gd name="T6" fmla="*/ 19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4 w 42"/>
                    <a:gd name="T15" fmla="*/ 3 h 30"/>
                    <a:gd name="T16" fmla="*/ 26 w 42"/>
                    <a:gd name="T17" fmla="*/ 3 h 30"/>
                    <a:gd name="T18" fmla="*/ 22 w 42"/>
                    <a:gd name="T19" fmla="*/ 0 h 30"/>
                    <a:gd name="T20" fmla="*/ 22 w 42"/>
                    <a:gd name="T21" fmla="*/ 0 h 30"/>
                    <a:gd name="T22" fmla="*/ 22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7" y="22"/>
                      </a:lnTo>
                      <a:lnTo>
                        <a:pt x="19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4" y="3"/>
                      </a:lnTo>
                      <a:lnTo>
                        <a:pt x="26" y="3"/>
                      </a:lnTo>
                      <a:lnTo>
                        <a:pt x="22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6" name="Freeform 68"/>
                <p:cNvSpPr>
                  <a:spLocks/>
                </p:cNvSpPr>
                <p:nvPr/>
              </p:nvSpPr>
              <p:spPr bwMode="auto">
                <a:xfrm>
                  <a:off x="1668" y="745"/>
                  <a:ext cx="30" cy="46"/>
                </a:xfrm>
                <a:custGeom>
                  <a:avLst/>
                  <a:gdLst>
                    <a:gd name="T0" fmla="*/ 0 w 30"/>
                    <a:gd name="T1" fmla="*/ 0 h 46"/>
                    <a:gd name="T2" fmla="*/ 0 w 30"/>
                    <a:gd name="T3" fmla="*/ 0 h 46"/>
                    <a:gd name="T4" fmla="*/ 4 w 30"/>
                    <a:gd name="T5" fmla="*/ 27 h 46"/>
                    <a:gd name="T6" fmla="*/ 8 w 30"/>
                    <a:gd name="T7" fmla="*/ 46 h 46"/>
                    <a:gd name="T8" fmla="*/ 30 w 30"/>
                    <a:gd name="T9" fmla="*/ 31 h 46"/>
                    <a:gd name="T10" fmla="*/ 30 w 30"/>
                    <a:gd name="T11" fmla="*/ 23 h 46"/>
                    <a:gd name="T12" fmla="*/ 27 w 30"/>
                    <a:gd name="T13" fmla="*/ 0 h 46"/>
                    <a:gd name="T14" fmla="*/ 27 w 30"/>
                    <a:gd name="T15" fmla="*/ 0 h 46"/>
                    <a:gd name="T16" fmla="*/ 0 w 30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0"/>
                    <a:gd name="T28" fmla="*/ 0 h 46"/>
                    <a:gd name="T29" fmla="*/ 30 w 30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0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27"/>
                      </a:lnTo>
                      <a:lnTo>
                        <a:pt x="8" y="46"/>
                      </a:lnTo>
                      <a:lnTo>
                        <a:pt x="30" y="31"/>
                      </a:lnTo>
                      <a:lnTo>
                        <a:pt x="30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7" name="Freeform 69"/>
                <p:cNvSpPr>
                  <a:spLocks/>
                </p:cNvSpPr>
                <p:nvPr/>
              </p:nvSpPr>
              <p:spPr bwMode="auto">
                <a:xfrm>
                  <a:off x="1668" y="608"/>
                  <a:ext cx="27" cy="137"/>
                </a:xfrm>
                <a:custGeom>
                  <a:avLst/>
                  <a:gdLst>
                    <a:gd name="T0" fmla="*/ 15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5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5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8" name="Freeform 70"/>
                <p:cNvSpPr>
                  <a:spLocks/>
                </p:cNvSpPr>
                <p:nvPr/>
              </p:nvSpPr>
              <p:spPr bwMode="auto">
                <a:xfrm>
                  <a:off x="1653" y="608"/>
                  <a:ext cx="30" cy="26"/>
                </a:xfrm>
                <a:custGeom>
                  <a:avLst/>
                  <a:gdLst>
                    <a:gd name="T0" fmla="*/ 0 w 30"/>
                    <a:gd name="T1" fmla="*/ 15 h 26"/>
                    <a:gd name="T2" fmla="*/ 11 w 30"/>
                    <a:gd name="T3" fmla="*/ 26 h 26"/>
                    <a:gd name="T4" fmla="*/ 30 w 30"/>
                    <a:gd name="T5" fmla="*/ 26 h 26"/>
                    <a:gd name="T6" fmla="*/ 30 w 30"/>
                    <a:gd name="T7" fmla="*/ 0 h 26"/>
                    <a:gd name="T8" fmla="*/ 11 w 30"/>
                    <a:gd name="T9" fmla="*/ 0 h 26"/>
                    <a:gd name="T10" fmla="*/ 0 w 30"/>
                    <a:gd name="T11" fmla="*/ 15 h 26"/>
                    <a:gd name="T12" fmla="*/ 0 w 30"/>
                    <a:gd name="T13" fmla="*/ 15 h 26"/>
                    <a:gd name="T14" fmla="*/ 0 w 30"/>
                    <a:gd name="T15" fmla="*/ 26 h 26"/>
                    <a:gd name="T16" fmla="*/ 11 w 30"/>
                    <a:gd name="T17" fmla="*/ 26 h 26"/>
                    <a:gd name="T18" fmla="*/ 0 w 30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26"/>
                    <a:gd name="T32" fmla="*/ 30 w 30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26">
                      <a:moveTo>
                        <a:pt x="0" y="15"/>
                      </a:moveTo>
                      <a:lnTo>
                        <a:pt x="11" y="26"/>
                      </a:lnTo>
                      <a:lnTo>
                        <a:pt x="30" y="26"/>
                      </a:lnTo>
                      <a:lnTo>
                        <a:pt x="30" y="0"/>
                      </a:lnTo>
                      <a:lnTo>
                        <a:pt x="11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1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19" name="Freeform 71"/>
                <p:cNvSpPr>
                  <a:spLocks/>
                </p:cNvSpPr>
                <p:nvPr/>
              </p:nvSpPr>
              <p:spPr bwMode="auto">
                <a:xfrm>
                  <a:off x="1653" y="577"/>
                  <a:ext cx="26" cy="46"/>
                </a:xfrm>
                <a:custGeom>
                  <a:avLst/>
                  <a:gdLst>
                    <a:gd name="T0" fmla="*/ 11 w 26"/>
                    <a:gd name="T1" fmla="*/ 0 h 46"/>
                    <a:gd name="T2" fmla="*/ 0 w 26"/>
                    <a:gd name="T3" fmla="*/ 15 h 46"/>
                    <a:gd name="T4" fmla="*/ 0 w 26"/>
                    <a:gd name="T5" fmla="*/ 46 h 46"/>
                    <a:gd name="T6" fmla="*/ 26 w 26"/>
                    <a:gd name="T7" fmla="*/ 46 h 46"/>
                    <a:gd name="T8" fmla="*/ 26 w 26"/>
                    <a:gd name="T9" fmla="*/ 15 h 46"/>
                    <a:gd name="T10" fmla="*/ 11 w 26"/>
                    <a:gd name="T11" fmla="*/ 0 h 46"/>
                    <a:gd name="T12" fmla="*/ 11 w 26"/>
                    <a:gd name="T13" fmla="*/ 0 h 46"/>
                    <a:gd name="T14" fmla="*/ 0 w 26"/>
                    <a:gd name="T15" fmla="*/ 0 h 46"/>
                    <a:gd name="T16" fmla="*/ 0 w 26"/>
                    <a:gd name="T17" fmla="*/ 15 h 46"/>
                    <a:gd name="T18" fmla="*/ 11 w 26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46"/>
                    <a:gd name="T32" fmla="*/ 26 w 26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46">
                      <a:moveTo>
                        <a:pt x="11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6" y="46"/>
                      </a:lnTo>
                      <a:lnTo>
                        <a:pt x="26" y="15"/>
                      </a:lnTo>
                      <a:lnTo>
                        <a:pt x="11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0" name="Freeform 72"/>
                <p:cNvSpPr>
                  <a:spLocks/>
                </p:cNvSpPr>
                <p:nvPr/>
              </p:nvSpPr>
              <p:spPr bwMode="auto">
                <a:xfrm>
                  <a:off x="1664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9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9 w 31"/>
                    <a:gd name="T9" fmla="*/ 31 h 31"/>
                    <a:gd name="T10" fmla="*/ 31 w 31"/>
                    <a:gd name="T11" fmla="*/ 15 h 31"/>
                    <a:gd name="T12" fmla="*/ 19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1" y="15"/>
                      </a:lnTo>
                      <a:lnTo>
                        <a:pt x="19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1" name="Freeform 73"/>
                <p:cNvSpPr>
                  <a:spLocks/>
                </p:cNvSpPr>
                <p:nvPr/>
              </p:nvSpPr>
              <p:spPr bwMode="auto">
                <a:xfrm>
                  <a:off x="1668" y="539"/>
                  <a:ext cx="27" cy="53"/>
                </a:xfrm>
                <a:custGeom>
                  <a:avLst/>
                  <a:gdLst>
                    <a:gd name="T0" fmla="*/ 15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5 w 27"/>
                    <a:gd name="T11" fmla="*/ 0 h 53"/>
                    <a:gd name="T12" fmla="*/ 15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5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5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2" name="Freeform 74"/>
                <p:cNvSpPr>
                  <a:spLocks/>
                </p:cNvSpPr>
                <p:nvPr/>
              </p:nvSpPr>
              <p:spPr bwMode="auto">
                <a:xfrm>
                  <a:off x="1683" y="539"/>
                  <a:ext cx="54" cy="27"/>
                </a:xfrm>
                <a:custGeom>
                  <a:avLst/>
                  <a:gdLst>
                    <a:gd name="T0" fmla="*/ 54 w 54"/>
                    <a:gd name="T1" fmla="*/ 11 h 27"/>
                    <a:gd name="T2" fmla="*/ 38 w 54"/>
                    <a:gd name="T3" fmla="*/ 0 h 27"/>
                    <a:gd name="T4" fmla="*/ 0 w 54"/>
                    <a:gd name="T5" fmla="*/ 0 h 27"/>
                    <a:gd name="T6" fmla="*/ 0 w 54"/>
                    <a:gd name="T7" fmla="*/ 27 h 27"/>
                    <a:gd name="T8" fmla="*/ 38 w 54"/>
                    <a:gd name="T9" fmla="*/ 27 h 27"/>
                    <a:gd name="T10" fmla="*/ 54 w 54"/>
                    <a:gd name="T11" fmla="*/ 11 h 27"/>
                    <a:gd name="T12" fmla="*/ 54 w 54"/>
                    <a:gd name="T13" fmla="*/ 11 h 27"/>
                    <a:gd name="T14" fmla="*/ 54 w 54"/>
                    <a:gd name="T15" fmla="*/ 0 h 27"/>
                    <a:gd name="T16" fmla="*/ 38 w 54"/>
                    <a:gd name="T17" fmla="*/ 0 h 27"/>
                    <a:gd name="T18" fmla="*/ 54 w 54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54" y="11"/>
                      </a:move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38" y="27"/>
                      </a:lnTo>
                      <a:lnTo>
                        <a:pt x="54" y="11"/>
                      </a:lnTo>
                      <a:lnTo>
                        <a:pt x="54" y="0"/>
                      </a:lnTo>
                      <a:lnTo>
                        <a:pt x="38" y="0"/>
                      </a:lnTo>
                      <a:lnTo>
                        <a:pt x="54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3" name="Freeform 75"/>
                <p:cNvSpPr>
                  <a:spLocks/>
                </p:cNvSpPr>
                <p:nvPr/>
              </p:nvSpPr>
              <p:spPr bwMode="auto">
                <a:xfrm>
                  <a:off x="1706" y="550"/>
                  <a:ext cx="31" cy="58"/>
                </a:xfrm>
                <a:custGeom>
                  <a:avLst/>
                  <a:gdLst>
                    <a:gd name="T0" fmla="*/ 15 w 31"/>
                    <a:gd name="T1" fmla="*/ 58 h 58"/>
                    <a:gd name="T2" fmla="*/ 31 w 31"/>
                    <a:gd name="T3" fmla="*/ 42 h 58"/>
                    <a:gd name="T4" fmla="*/ 31 w 31"/>
                    <a:gd name="T5" fmla="*/ 0 h 58"/>
                    <a:gd name="T6" fmla="*/ 0 w 31"/>
                    <a:gd name="T7" fmla="*/ 0 h 58"/>
                    <a:gd name="T8" fmla="*/ 0 w 31"/>
                    <a:gd name="T9" fmla="*/ 42 h 58"/>
                    <a:gd name="T10" fmla="*/ 15 w 31"/>
                    <a:gd name="T11" fmla="*/ 58 h 58"/>
                    <a:gd name="T12" fmla="*/ 0 w 31"/>
                    <a:gd name="T13" fmla="*/ 42 h 58"/>
                    <a:gd name="T14" fmla="*/ 0 w 31"/>
                    <a:gd name="T15" fmla="*/ 58 h 58"/>
                    <a:gd name="T16" fmla="*/ 15 w 31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58"/>
                    <a:gd name="T29" fmla="*/ 31 w 31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58">
                      <a:moveTo>
                        <a:pt x="15" y="58"/>
                      </a:moveTo>
                      <a:lnTo>
                        <a:pt x="31" y="4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5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5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4" name="Freeform 76"/>
                <p:cNvSpPr>
                  <a:spLocks/>
                </p:cNvSpPr>
                <p:nvPr/>
              </p:nvSpPr>
              <p:spPr bwMode="auto">
                <a:xfrm>
                  <a:off x="1721" y="577"/>
                  <a:ext cx="35" cy="31"/>
                </a:xfrm>
                <a:custGeom>
                  <a:avLst/>
                  <a:gdLst>
                    <a:gd name="T0" fmla="*/ 35 w 35"/>
                    <a:gd name="T1" fmla="*/ 15 h 31"/>
                    <a:gd name="T2" fmla="*/ 23 w 35"/>
                    <a:gd name="T3" fmla="*/ 0 h 31"/>
                    <a:gd name="T4" fmla="*/ 0 w 35"/>
                    <a:gd name="T5" fmla="*/ 0 h 31"/>
                    <a:gd name="T6" fmla="*/ 0 w 35"/>
                    <a:gd name="T7" fmla="*/ 31 h 31"/>
                    <a:gd name="T8" fmla="*/ 23 w 35"/>
                    <a:gd name="T9" fmla="*/ 31 h 31"/>
                    <a:gd name="T10" fmla="*/ 35 w 35"/>
                    <a:gd name="T11" fmla="*/ 15 h 31"/>
                    <a:gd name="T12" fmla="*/ 35 w 35"/>
                    <a:gd name="T13" fmla="*/ 15 h 31"/>
                    <a:gd name="T14" fmla="*/ 35 w 35"/>
                    <a:gd name="T15" fmla="*/ 0 h 31"/>
                    <a:gd name="T16" fmla="*/ 23 w 35"/>
                    <a:gd name="T17" fmla="*/ 0 h 31"/>
                    <a:gd name="T18" fmla="*/ 35 w 35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5"/>
                    <a:gd name="T31" fmla="*/ 0 h 31"/>
                    <a:gd name="T32" fmla="*/ 35 w 35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5" h="31">
                      <a:moveTo>
                        <a:pt x="35" y="15"/>
                      </a:moveTo>
                      <a:lnTo>
                        <a:pt x="23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23" y="31"/>
                      </a:lnTo>
                      <a:lnTo>
                        <a:pt x="35" y="15"/>
                      </a:lnTo>
                      <a:lnTo>
                        <a:pt x="35" y="0"/>
                      </a:lnTo>
                      <a:lnTo>
                        <a:pt x="23" y="0"/>
                      </a:lnTo>
                      <a:lnTo>
                        <a:pt x="35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5" name="Freeform 77"/>
                <p:cNvSpPr>
                  <a:spLocks/>
                </p:cNvSpPr>
                <p:nvPr/>
              </p:nvSpPr>
              <p:spPr bwMode="auto">
                <a:xfrm>
                  <a:off x="1729" y="592"/>
                  <a:ext cx="27" cy="42"/>
                </a:xfrm>
                <a:custGeom>
                  <a:avLst/>
                  <a:gdLst>
                    <a:gd name="T0" fmla="*/ 15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5 w 27"/>
                    <a:gd name="T11" fmla="*/ 42 h 42"/>
                    <a:gd name="T12" fmla="*/ 15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5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5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5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5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6" name="Freeform 78"/>
                <p:cNvSpPr>
                  <a:spLocks/>
                </p:cNvSpPr>
                <p:nvPr/>
              </p:nvSpPr>
              <p:spPr bwMode="auto">
                <a:xfrm>
                  <a:off x="1706" y="608"/>
                  <a:ext cx="38" cy="26"/>
                </a:xfrm>
                <a:custGeom>
                  <a:avLst/>
                  <a:gdLst>
                    <a:gd name="T0" fmla="*/ 0 w 38"/>
                    <a:gd name="T1" fmla="*/ 15 h 26"/>
                    <a:gd name="T2" fmla="*/ 15 w 38"/>
                    <a:gd name="T3" fmla="*/ 26 h 26"/>
                    <a:gd name="T4" fmla="*/ 38 w 38"/>
                    <a:gd name="T5" fmla="*/ 26 h 26"/>
                    <a:gd name="T6" fmla="*/ 38 w 38"/>
                    <a:gd name="T7" fmla="*/ 0 h 26"/>
                    <a:gd name="T8" fmla="*/ 15 w 38"/>
                    <a:gd name="T9" fmla="*/ 0 h 26"/>
                    <a:gd name="T10" fmla="*/ 0 w 38"/>
                    <a:gd name="T11" fmla="*/ 15 h 26"/>
                    <a:gd name="T12" fmla="*/ 15 w 38"/>
                    <a:gd name="T13" fmla="*/ 0 h 26"/>
                    <a:gd name="T14" fmla="*/ 0 w 38"/>
                    <a:gd name="T15" fmla="*/ 0 h 26"/>
                    <a:gd name="T16" fmla="*/ 0 w 38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8"/>
                    <a:gd name="T28" fmla="*/ 0 h 26"/>
                    <a:gd name="T29" fmla="*/ 38 w 38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8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8" y="26"/>
                      </a:lnTo>
                      <a:lnTo>
                        <a:pt x="38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7" name="Freeform 79"/>
                <p:cNvSpPr>
                  <a:spLocks/>
                </p:cNvSpPr>
                <p:nvPr/>
              </p:nvSpPr>
              <p:spPr bwMode="auto">
                <a:xfrm>
                  <a:off x="1706" y="623"/>
                  <a:ext cx="31" cy="122"/>
                </a:xfrm>
                <a:custGeom>
                  <a:avLst/>
                  <a:gdLst>
                    <a:gd name="T0" fmla="*/ 0 w 31"/>
                    <a:gd name="T1" fmla="*/ 122 h 122"/>
                    <a:gd name="T2" fmla="*/ 31 w 31"/>
                    <a:gd name="T3" fmla="*/ 122 h 122"/>
                    <a:gd name="T4" fmla="*/ 31 w 31"/>
                    <a:gd name="T5" fmla="*/ 0 h 122"/>
                    <a:gd name="T6" fmla="*/ 0 w 31"/>
                    <a:gd name="T7" fmla="*/ 0 h 122"/>
                    <a:gd name="T8" fmla="*/ 0 w 31"/>
                    <a:gd name="T9" fmla="*/ 122 h 122"/>
                    <a:gd name="T10" fmla="*/ 0 w 31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22"/>
                    <a:gd name="T20" fmla="*/ 31 w 31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22">
                      <a:moveTo>
                        <a:pt x="0" y="122"/>
                      </a:moveTo>
                      <a:lnTo>
                        <a:pt x="31" y="122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8" name="Freeform 80"/>
                <p:cNvSpPr>
                  <a:spLocks/>
                </p:cNvSpPr>
                <p:nvPr/>
              </p:nvSpPr>
              <p:spPr bwMode="auto">
                <a:xfrm>
                  <a:off x="1706" y="745"/>
                  <a:ext cx="31" cy="23"/>
                </a:xfrm>
                <a:custGeom>
                  <a:avLst/>
                  <a:gdLst>
                    <a:gd name="T0" fmla="*/ 27 w 31"/>
                    <a:gd name="T1" fmla="*/ 0 h 23"/>
                    <a:gd name="T2" fmla="*/ 27 w 31"/>
                    <a:gd name="T3" fmla="*/ 0 h 23"/>
                    <a:gd name="T4" fmla="*/ 31 w 31"/>
                    <a:gd name="T5" fmla="*/ 4 h 23"/>
                    <a:gd name="T6" fmla="*/ 31 w 31"/>
                    <a:gd name="T7" fmla="*/ 0 h 23"/>
                    <a:gd name="T8" fmla="*/ 0 w 31"/>
                    <a:gd name="T9" fmla="*/ 0 h 23"/>
                    <a:gd name="T10" fmla="*/ 4 w 31"/>
                    <a:gd name="T11" fmla="*/ 11 h 23"/>
                    <a:gd name="T12" fmla="*/ 12 w 31"/>
                    <a:gd name="T13" fmla="*/ 23 h 23"/>
                    <a:gd name="T14" fmla="*/ 12 w 31"/>
                    <a:gd name="T15" fmla="*/ 23 h 23"/>
                    <a:gd name="T16" fmla="*/ 27 w 31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3"/>
                    <a:gd name="T29" fmla="*/ 31 w 31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31" y="4"/>
                      </a:lnTo>
                      <a:lnTo>
                        <a:pt x="31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29" name="Freeform 81"/>
                <p:cNvSpPr>
                  <a:spLocks/>
                </p:cNvSpPr>
                <p:nvPr/>
              </p:nvSpPr>
              <p:spPr bwMode="auto">
                <a:xfrm>
                  <a:off x="1718" y="745"/>
                  <a:ext cx="41" cy="27"/>
                </a:xfrm>
                <a:custGeom>
                  <a:avLst/>
                  <a:gdLst>
                    <a:gd name="T0" fmla="*/ 41 w 41"/>
                    <a:gd name="T1" fmla="*/ 15 h 27"/>
                    <a:gd name="T2" fmla="*/ 26 w 41"/>
                    <a:gd name="T3" fmla="*/ 0 h 27"/>
                    <a:gd name="T4" fmla="*/ 15 w 41"/>
                    <a:gd name="T5" fmla="*/ 0 h 27"/>
                    <a:gd name="T6" fmla="*/ 15 w 41"/>
                    <a:gd name="T7" fmla="*/ 0 h 27"/>
                    <a:gd name="T8" fmla="*/ 0 w 41"/>
                    <a:gd name="T9" fmla="*/ 23 h 27"/>
                    <a:gd name="T10" fmla="*/ 11 w 41"/>
                    <a:gd name="T11" fmla="*/ 27 h 27"/>
                    <a:gd name="T12" fmla="*/ 26 w 41"/>
                    <a:gd name="T13" fmla="*/ 27 h 27"/>
                    <a:gd name="T14" fmla="*/ 11 w 41"/>
                    <a:gd name="T15" fmla="*/ 15 h 27"/>
                    <a:gd name="T16" fmla="*/ 41 w 41"/>
                    <a:gd name="T17" fmla="*/ 15 h 27"/>
                    <a:gd name="T18" fmla="*/ 41 w 41"/>
                    <a:gd name="T19" fmla="*/ 0 h 27"/>
                    <a:gd name="T20" fmla="*/ 26 w 41"/>
                    <a:gd name="T21" fmla="*/ 0 h 27"/>
                    <a:gd name="T22" fmla="*/ 41 w 41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1"/>
                    <a:gd name="T37" fmla="*/ 0 h 27"/>
                    <a:gd name="T38" fmla="*/ 41 w 41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1" h="27">
                      <a:moveTo>
                        <a:pt x="41" y="15"/>
                      </a:moveTo>
                      <a:lnTo>
                        <a:pt x="26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6" y="27"/>
                      </a:lnTo>
                      <a:lnTo>
                        <a:pt x="11" y="15"/>
                      </a:lnTo>
                      <a:lnTo>
                        <a:pt x="41" y="15"/>
                      </a:lnTo>
                      <a:lnTo>
                        <a:pt x="41" y="0"/>
                      </a:lnTo>
                      <a:lnTo>
                        <a:pt x="26" y="0"/>
                      </a:lnTo>
                      <a:lnTo>
                        <a:pt x="4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0" name="Freeform 82"/>
                <p:cNvSpPr>
                  <a:spLocks/>
                </p:cNvSpPr>
                <p:nvPr/>
              </p:nvSpPr>
              <p:spPr bwMode="auto">
                <a:xfrm>
                  <a:off x="1729" y="760"/>
                  <a:ext cx="30" cy="46"/>
                </a:xfrm>
                <a:custGeom>
                  <a:avLst/>
                  <a:gdLst>
                    <a:gd name="T0" fmla="*/ 15 w 30"/>
                    <a:gd name="T1" fmla="*/ 46 h 46"/>
                    <a:gd name="T2" fmla="*/ 30 w 30"/>
                    <a:gd name="T3" fmla="*/ 35 h 46"/>
                    <a:gd name="T4" fmla="*/ 30 w 30"/>
                    <a:gd name="T5" fmla="*/ 0 h 46"/>
                    <a:gd name="T6" fmla="*/ 0 w 30"/>
                    <a:gd name="T7" fmla="*/ 0 h 46"/>
                    <a:gd name="T8" fmla="*/ 0 w 30"/>
                    <a:gd name="T9" fmla="*/ 35 h 46"/>
                    <a:gd name="T10" fmla="*/ 15 w 30"/>
                    <a:gd name="T11" fmla="*/ 46 h 46"/>
                    <a:gd name="T12" fmla="*/ 15 w 30"/>
                    <a:gd name="T13" fmla="*/ 46 h 46"/>
                    <a:gd name="T14" fmla="*/ 30 w 30"/>
                    <a:gd name="T15" fmla="*/ 46 h 46"/>
                    <a:gd name="T16" fmla="*/ 30 w 30"/>
                    <a:gd name="T17" fmla="*/ 35 h 46"/>
                    <a:gd name="T18" fmla="*/ 15 w 30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0"/>
                    <a:gd name="T31" fmla="*/ 0 h 46"/>
                    <a:gd name="T32" fmla="*/ 30 w 30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0" h="46">
                      <a:moveTo>
                        <a:pt x="15" y="46"/>
                      </a:moveTo>
                      <a:lnTo>
                        <a:pt x="30" y="35"/>
                      </a:lnTo>
                      <a:lnTo>
                        <a:pt x="30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5" y="46"/>
                      </a:lnTo>
                      <a:lnTo>
                        <a:pt x="30" y="46"/>
                      </a:lnTo>
                      <a:lnTo>
                        <a:pt x="30" y="35"/>
                      </a:lnTo>
                      <a:lnTo>
                        <a:pt x="15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1" name="Freeform 83"/>
                <p:cNvSpPr>
                  <a:spLocks/>
                </p:cNvSpPr>
                <p:nvPr/>
              </p:nvSpPr>
              <p:spPr bwMode="auto">
                <a:xfrm>
                  <a:off x="1801" y="779"/>
                  <a:ext cx="50" cy="27"/>
                </a:xfrm>
                <a:custGeom>
                  <a:avLst/>
                  <a:gdLst>
                    <a:gd name="T0" fmla="*/ 0 w 50"/>
                    <a:gd name="T1" fmla="*/ 16 h 27"/>
                    <a:gd name="T2" fmla="*/ 12 w 50"/>
                    <a:gd name="T3" fmla="*/ 27 h 27"/>
                    <a:gd name="T4" fmla="*/ 50 w 50"/>
                    <a:gd name="T5" fmla="*/ 27 h 27"/>
                    <a:gd name="T6" fmla="*/ 50 w 50"/>
                    <a:gd name="T7" fmla="*/ 0 h 27"/>
                    <a:gd name="T8" fmla="*/ 12 w 50"/>
                    <a:gd name="T9" fmla="*/ 0 h 27"/>
                    <a:gd name="T10" fmla="*/ 0 w 50"/>
                    <a:gd name="T11" fmla="*/ 16 h 27"/>
                    <a:gd name="T12" fmla="*/ 0 w 50"/>
                    <a:gd name="T13" fmla="*/ 16 h 27"/>
                    <a:gd name="T14" fmla="*/ 0 w 50"/>
                    <a:gd name="T15" fmla="*/ 27 h 27"/>
                    <a:gd name="T16" fmla="*/ 12 w 50"/>
                    <a:gd name="T17" fmla="*/ 27 h 27"/>
                    <a:gd name="T18" fmla="*/ 0 w 50"/>
                    <a:gd name="T19" fmla="*/ 16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27"/>
                    <a:gd name="T32" fmla="*/ 50 w 50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27">
                      <a:moveTo>
                        <a:pt x="0" y="16"/>
                      </a:moveTo>
                      <a:lnTo>
                        <a:pt x="12" y="27"/>
                      </a:lnTo>
                      <a:lnTo>
                        <a:pt x="50" y="27"/>
                      </a:lnTo>
                      <a:lnTo>
                        <a:pt x="50" y="0"/>
                      </a:lnTo>
                      <a:lnTo>
                        <a:pt x="12" y="0"/>
                      </a:lnTo>
                      <a:lnTo>
                        <a:pt x="0" y="16"/>
                      </a:lnTo>
                      <a:lnTo>
                        <a:pt x="0" y="27"/>
                      </a:lnTo>
                      <a:lnTo>
                        <a:pt x="12" y="2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2" name="Freeform 84"/>
                <p:cNvSpPr>
                  <a:spLocks/>
                </p:cNvSpPr>
                <p:nvPr/>
              </p:nvSpPr>
              <p:spPr bwMode="auto">
                <a:xfrm>
                  <a:off x="1801" y="779"/>
                  <a:ext cx="27" cy="16"/>
                </a:xfrm>
                <a:custGeom>
                  <a:avLst/>
                  <a:gdLst>
                    <a:gd name="T0" fmla="*/ 0 w 27"/>
                    <a:gd name="T1" fmla="*/ 0 h 16"/>
                    <a:gd name="T2" fmla="*/ 0 w 27"/>
                    <a:gd name="T3" fmla="*/ 8 h 16"/>
                    <a:gd name="T4" fmla="*/ 0 w 27"/>
                    <a:gd name="T5" fmla="*/ 16 h 16"/>
                    <a:gd name="T6" fmla="*/ 27 w 27"/>
                    <a:gd name="T7" fmla="*/ 16 h 16"/>
                    <a:gd name="T8" fmla="*/ 27 w 27"/>
                    <a:gd name="T9" fmla="*/ 8 h 16"/>
                    <a:gd name="T10" fmla="*/ 0 w 27"/>
                    <a:gd name="T11" fmla="*/ 0 h 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6"/>
                    <a:gd name="T20" fmla="*/ 27 w 27"/>
                    <a:gd name="T21" fmla="*/ 16 h 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6">
                      <a:moveTo>
                        <a:pt x="0" y="0"/>
                      </a:moveTo>
                      <a:lnTo>
                        <a:pt x="0" y="8"/>
                      </a:lnTo>
                      <a:lnTo>
                        <a:pt x="0" y="16"/>
                      </a:lnTo>
                      <a:lnTo>
                        <a:pt x="27" y="16"/>
                      </a:lnTo>
                      <a:lnTo>
                        <a:pt x="27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3" name="Freeform 85"/>
                <p:cNvSpPr>
                  <a:spLocks/>
                </p:cNvSpPr>
                <p:nvPr/>
              </p:nvSpPr>
              <p:spPr bwMode="auto">
                <a:xfrm>
                  <a:off x="1790" y="779"/>
                  <a:ext cx="38" cy="31"/>
                </a:xfrm>
                <a:custGeom>
                  <a:avLst/>
                  <a:gdLst>
                    <a:gd name="T0" fmla="*/ 0 w 38"/>
                    <a:gd name="T1" fmla="*/ 31 h 31"/>
                    <a:gd name="T2" fmla="*/ 0 w 38"/>
                    <a:gd name="T3" fmla="*/ 31 h 31"/>
                    <a:gd name="T4" fmla="*/ 11 w 38"/>
                    <a:gd name="T5" fmla="*/ 31 h 31"/>
                    <a:gd name="T6" fmla="*/ 23 w 38"/>
                    <a:gd name="T7" fmla="*/ 27 h 31"/>
                    <a:gd name="T8" fmla="*/ 31 w 38"/>
                    <a:gd name="T9" fmla="*/ 23 h 31"/>
                    <a:gd name="T10" fmla="*/ 38 w 38"/>
                    <a:gd name="T11" fmla="*/ 12 h 31"/>
                    <a:gd name="T12" fmla="*/ 11 w 38"/>
                    <a:gd name="T13" fmla="*/ 0 h 31"/>
                    <a:gd name="T14" fmla="*/ 11 w 38"/>
                    <a:gd name="T15" fmla="*/ 0 h 31"/>
                    <a:gd name="T16" fmla="*/ 11 w 38"/>
                    <a:gd name="T17" fmla="*/ 4 h 31"/>
                    <a:gd name="T18" fmla="*/ 8 w 38"/>
                    <a:gd name="T19" fmla="*/ 4 h 31"/>
                    <a:gd name="T20" fmla="*/ 0 w 38"/>
                    <a:gd name="T21" fmla="*/ 4 h 31"/>
                    <a:gd name="T22" fmla="*/ 0 w 38"/>
                    <a:gd name="T23" fmla="*/ 4 h 31"/>
                    <a:gd name="T24" fmla="*/ 0 w 38"/>
                    <a:gd name="T25" fmla="*/ 31 h 3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8"/>
                    <a:gd name="T40" fmla="*/ 0 h 31"/>
                    <a:gd name="T41" fmla="*/ 38 w 38"/>
                    <a:gd name="T42" fmla="*/ 31 h 31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8" h="31">
                      <a:moveTo>
                        <a:pt x="0" y="31"/>
                      </a:moveTo>
                      <a:lnTo>
                        <a:pt x="0" y="31"/>
                      </a:lnTo>
                      <a:lnTo>
                        <a:pt x="11" y="31"/>
                      </a:lnTo>
                      <a:lnTo>
                        <a:pt x="23" y="27"/>
                      </a:lnTo>
                      <a:lnTo>
                        <a:pt x="31" y="23"/>
                      </a:lnTo>
                      <a:lnTo>
                        <a:pt x="38" y="12"/>
                      </a:lnTo>
                      <a:lnTo>
                        <a:pt x="11" y="0"/>
                      </a:lnTo>
                      <a:lnTo>
                        <a:pt x="11" y="4"/>
                      </a:lnTo>
                      <a:lnTo>
                        <a:pt x="8" y="4"/>
                      </a:lnTo>
                      <a:lnTo>
                        <a:pt x="0" y="4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4" name="Freeform 86"/>
                <p:cNvSpPr>
                  <a:spLocks/>
                </p:cNvSpPr>
                <p:nvPr/>
              </p:nvSpPr>
              <p:spPr bwMode="auto">
                <a:xfrm>
                  <a:off x="1744" y="764"/>
                  <a:ext cx="46" cy="46"/>
                </a:xfrm>
                <a:custGeom>
                  <a:avLst/>
                  <a:gdLst>
                    <a:gd name="T0" fmla="*/ 0 w 46"/>
                    <a:gd name="T1" fmla="*/ 0 h 46"/>
                    <a:gd name="T2" fmla="*/ 0 w 46"/>
                    <a:gd name="T3" fmla="*/ 0 h 46"/>
                    <a:gd name="T4" fmla="*/ 0 w 46"/>
                    <a:gd name="T5" fmla="*/ 19 h 46"/>
                    <a:gd name="T6" fmla="*/ 12 w 46"/>
                    <a:gd name="T7" fmla="*/ 34 h 46"/>
                    <a:gd name="T8" fmla="*/ 27 w 46"/>
                    <a:gd name="T9" fmla="*/ 42 h 46"/>
                    <a:gd name="T10" fmla="*/ 46 w 46"/>
                    <a:gd name="T11" fmla="*/ 46 h 46"/>
                    <a:gd name="T12" fmla="*/ 46 w 46"/>
                    <a:gd name="T13" fmla="*/ 19 h 46"/>
                    <a:gd name="T14" fmla="*/ 35 w 46"/>
                    <a:gd name="T15" fmla="*/ 19 h 46"/>
                    <a:gd name="T16" fmla="*/ 31 w 46"/>
                    <a:gd name="T17" fmla="*/ 15 h 46"/>
                    <a:gd name="T18" fmla="*/ 27 w 46"/>
                    <a:gd name="T19" fmla="*/ 12 h 46"/>
                    <a:gd name="T20" fmla="*/ 27 w 46"/>
                    <a:gd name="T21" fmla="*/ 0 h 46"/>
                    <a:gd name="T22" fmla="*/ 27 w 46"/>
                    <a:gd name="T23" fmla="*/ 0 h 46"/>
                    <a:gd name="T24" fmla="*/ 0 w 46"/>
                    <a:gd name="T25" fmla="*/ 0 h 4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6"/>
                    <a:gd name="T40" fmla="*/ 0 h 46"/>
                    <a:gd name="T41" fmla="*/ 46 w 46"/>
                    <a:gd name="T42" fmla="*/ 46 h 4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6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19"/>
                      </a:lnTo>
                      <a:lnTo>
                        <a:pt x="12" y="34"/>
                      </a:lnTo>
                      <a:lnTo>
                        <a:pt x="27" y="42"/>
                      </a:lnTo>
                      <a:lnTo>
                        <a:pt x="46" y="46"/>
                      </a:lnTo>
                      <a:lnTo>
                        <a:pt x="46" y="19"/>
                      </a:lnTo>
                      <a:lnTo>
                        <a:pt x="35" y="19"/>
                      </a:lnTo>
                      <a:lnTo>
                        <a:pt x="31" y="15"/>
                      </a:lnTo>
                      <a:lnTo>
                        <a:pt x="27" y="12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5" name="Freeform 87"/>
                <p:cNvSpPr>
                  <a:spLocks/>
                </p:cNvSpPr>
                <p:nvPr/>
              </p:nvSpPr>
              <p:spPr bwMode="auto">
                <a:xfrm>
                  <a:off x="1744" y="726"/>
                  <a:ext cx="27" cy="38"/>
                </a:xfrm>
                <a:custGeom>
                  <a:avLst/>
                  <a:gdLst>
                    <a:gd name="T0" fmla="*/ 27 w 27"/>
                    <a:gd name="T1" fmla="*/ 0 h 38"/>
                    <a:gd name="T2" fmla="*/ 0 w 27"/>
                    <a:gd name="T3" fmla="*/ 0 h 38"/>
                    <a:gd name="T4" fmla="*/ 0 w 27"/>
                    <a:gd name="T5" fmla="*/ 38 h 38"/>
                    <a:gd name="T6" fmla="*/ 27 w 27"/>
                    <a:gd name="T7" fmla="*/ 38 h 38"/>
                    <a:gd name="T8" fmla="*/ 27 w 27"/>
                    <a:gd name="T9" fmla="*/ 0 h 38"/>
                    <a:gd name="T10" fmla="*/ 27 w 27"/>
                    <a:gd name="T11" fmla="*/ 0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38"/>
                      </a:lnTo>
                      <a:lnTo>
                        <a:pt x="27" y="38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6" name="Freeform 88"/>
                <p:cNvSpPr>
                  <a:spLocks/>
                </p:cNvSpPr>
                <p:nvPr/>
              </p:nvSpPr>
              <p:spPr bwMode="auto">
                <a:xfrm>
                  <a:off x="1744" y="692"/>
                  <a:ext cx="31" cy="34"/>
                </a:xfrm>
                <a:custGeom>
                  <a:avLst/>
                  <a:gdLst>
                    <a:gd name="T0" fmla="*/ 12 w 31"/>
                    <a:gd name="T1" fmla="*/ 0 h 34"/>
                    <a:gd name="T2" fmla="*/ 12 w 31"/>
                    <a:gd name="T3" fmla="*/ 0 h 34"/>
                    <a:gd name="T4" fmla="*/ 0 w 31"/>
                    <a:gd name="T5" fmla="*/ 15 h 34"/>
                    <a:gd name="T6" fmla="*/ 0 w 31"/>
                    <a:gd name="T7" fmla="*/ 34 h 34"/>
                    <a:gd name="T8" fmla="*/ 27 w 31"/>
                    <a:gd name="T9" fmla="*/ 34 h 34"/>
                    <a:gd name="T10" fmla="*/ 27 w 31"/>
                    <a:gd name="T11" fmla="*/ 22 h 34"/>
                    <a:gd name="T12" fmla="*/ 31 w 31"/>
                    <a:gd name="T13" fmla="*/ 19 h 34"/>
                    <a:gd name="T14" fmla="*/ 31 w 31"/>
                    <a:gd name="T15" fmla="*/ 19 h 34"/>
                    <a:gd name="T16" fmla="*/ 12 w 31"/>
                    <a:gd name="T17" fmla="*/ 0 h 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4"/>
                    <a:gd name="T29" fmla="*/ 31 w 31"/>
                    <a:gd name="T30" fmla="*/ 34 h 34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4">
                      <a:moveTo>
                        <a:pt x="12" y="0"/>
                      </a:moveTo>
                      <a:lnTo>
                        <a:pt x="12" y="0"/>
                      </a:lnTo>
                      <a:lnTo>
                        <a:pt x="0" y="15"/>
                      </a:lnTo>
                      <a:lnTo>
                        <a:pt x="0" y="34"/>
                      </a:lnTo>
                      <a:lnTo>
                        <a:pt x="27" y="34"/>
                      </a:lnTo>
                      <a:lnTo>
                        <a:pt x="27" y="22"/>
                      </a:lnTo>
                      <a:lnTo>
                        <a:pt x="31" y="1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7" name="Freeform 89"/>
                <p:cNvSpPr>
                  <a:spLocks/>
                </p:cNvSpPr>
                <p:nvPr/>
              </p:nvSpPr>
              <p:spPr bwMode="auto">
                <a:xfrm>
                  <a:off x="1756" y="665"/>
                  <a:ext cx="49" cy="46"/>
                </a:xfrm>
                <a:custGeom>
                  <a:avLst/>
                  <a:gdLst>
                    <a:gd name="T0" fmla="*/ 34 w 49"/>
                    <a:gd name="T1" fmla="*/ 0 h 46"/>
                    <a:gd name="T2" fmla="*/ 34 w 49"/>
                    <a:gd name="T3" fmla="*/ 0 h 46"/>
                    <a:gd name="T4" fmla="*/ 11 w 49"/>
                    <a:gd name="T5" fmla="*/ 15 h 46"/>
                    <a:gd name="T6" fmla="*/ 0 w 49"/>
                    <a:gd name="T7" fmla="*/ 27 h 46"/>
                    <a:gd name="T8" fmla="*/ 19 w 49"/>
                    <a:gd name="T9" fmla="*/ 46 h 46"/>
                    <a:gd name="T10" fmla="*/ 30 w 49"/>
                    <a:gd name="T11" fmla="*/ 34 h 46"/>
                    <a:gd name="T12" fmla="*/ 49 w 49"/>
                    <a:gd name="T13" fmla="*/ 23 h 46"/>
                    <a:gd name="T14" fmla="*/ 49 w 49"/>
                    <a:gd name="T15" fmla="*/ 23 h 46"/>
                    <a:gd name="T16" fmla="*/ 34 w 49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49"/>
                    <a:gd name="T28" fmla="*/ 0 h 46"/>
                    <a:gd name="T29" fmla="*/ 49 w 49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49" h="46">
                      <a:moveTo>
                        <a:pt x="34" y="0"/>
                      </a:moveTo>
                      <a:lnTo>
                        <a:pt x="34" y="0"/>
                      </a:lnTo>
                      <a:lnTo>
                        <a:pt x="11" y="15"/>
                      </a:lnTo>
                      <a:lnTo>
                        <a:pt x="0" y="27"/>
                      </a:lnTo>
                      <a:lnTo>
                        <a:pt x="19" y="46"/>
                      </a:lnTo>
                      <a:lnTo>
                        <a:pt x="30" y="34"/>
                      </a:lnTo>
                      <a:lnTo>
                        <a:pt x="49" y="23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8" name="Freeform 90"/>
                <p:cNvSpPr>
                  <a:spLocks/>
                </p:cNvSpPr>
                <p:nvPr/>
              </p:nvSpPr>
              <p:spPr bwMode="auto">
                <a:xfrm>
                  <a:off x="1790" y="657"/>
                  <a:ext cx="34" cy="31"/>
                </a:xfrm>
                <a:custGeom>
                  <a:avLst/>
                  <a:gdLst>
                    <a:gd name="T0" fmla="*/ 8 w 34"/>
                    <a:gd name="T1" fmla="*/ 4 h 31"/>
                    <a:gd name="T2" fmla="*/ 8 w 34"/>
                    <a:gd name="T3" fmla="*/ 4 h 31"/>
                    <a:gd name="T4" fmla="*/ 8 w 34"/>
                    <a:gd name="T5" fmla="*/ 0 h 31"/>
                    <a:gd name="T6" fmla="*/ 0 w 34"/>
                    <a:gd name="T7" fmla="*/ 8 h 31"/>
                    <a:gd name="T8" fmla="*/ 15 w 34"/>
                    <a:gd name="T9" fmla="*/ 31 h 31"/>
                    <a:gd name="T10" fmla="*/ 27 w 34"/>
                    <a:gd name="T11" fmla="*/ 19 h 31"/>
                    <a:gd name="T12" fmla="*/ 34 w 34"/>
                    <a:gd name="T13" fmla="*/ 4 h 31"/>
                    <a:gd name="T14" fmla="*/ 34 w 34"/>
                    <a:gd name="T15" fmla="*/ 4 h 31"/>
                    <a:gd name="T16" fmla="*/ 8 w 34"/>
                    <a:gd name="T17" fmla="*/ 4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"/>
                    <a:gd name="T28" fmla="*/ 0 h 31"/>
                    <a:gd name="T29" fmla="*/ 34 w 34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" h="31">
                      <a:moveTo>
                        <a:pt x="8" y="4"/>
                      </a:move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0" y="8"/>
                      </a:lnTo>
                      <a:lnTo>
                        <a:pt x="15" y="31"/>
                      </a:lnTo>
                      <a:lnTo>
                        <a:pt x="27" y="19"/>
                      </a:lnTo>
                      <a:lnTo>
                        <a:pt x="34" y="4"/>
                      </a:lnTo>
                      <a:lnTo>
                        <a:pt x="8" y="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39" name="Freeform 91"/>
                <p:cNvSpPr>
                  <a:spLocks/>
                </p:cNvSpPr>
                <p:nvPr/>
              </p:nvSpPr>
              <p:spPr bwMode="auto">
                <a:xfrm>
                  <a:off x="1798" y="631"/>
                  <a:ext cx="26" cy="30"/>
                </a:xfrm>
                <a:custGeom>
                  <a:avLst/>
                  <a:gdLst>
                    <a:gd name="T0" fmla="*/ 26 w 26"/>
                    <a:gd name="T1" fmla="*/ 0 h 30"/>
                    <a:gd name="T2" fmla="*/ 0 w 26"/>
                    <a:gd name="T3" fmla="*/ 0 h 30"/>
                    <a:gd name="T4" fmla="*/ 0 w 26"/>
                    <a:gd name="T5" fmla="*/ 30 h 30"/>
                    <a:gd name="T6" fmla="*/ 26 w 26"/>
                    <a:gd name="T7" fmla="*/ 30 h 30"/>
                    <a:gd name="T8" fmla="*/ 26 w 26"/>
                    <a:gd name="T9" fmla="*/ 0 h 30"/>
                    <a:gd name="T10" fmla="*/ 26 w 26"/>
                    <a:gd name="T11" fmla="*/ 0 h 3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"/>
                    <a:gd name="T19" fmla="*/ 0 h 30"/>
                    <a:gd name="T20" fmla="*/ 26 w 26"/>
                    <a:gd name="T21" fmla="*/ 30 h 3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" h="30">
                      <a:moveTo>
                        <a:pt x="26" y="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26" y="3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0" name="Freeform 92"/>
                <p:cNvSpPr>
                  <a:spLocks/>
                </p:cNvSpPr>
                <p:nvPr/>
              </p:nvSpPr>
              <p:spPr bwMode="auto">
                <a:xfrm>
                  <a:off x="1798" y="608"/>
                  <a:ext cx="26" cy="26"/>
                </a:xfrm>
                <a:custGeom>
                  <a:avLst/>
                  <a:gdLst>
                    <a:gd name="T0" fmla="*/ 3 w 26"/>
                    <a:gd name="T1" fmla="*/ 26 h 26"/>
                    <a:gd name="T2" fmla="*/ 3 w 26"/>
                    <a:gd name="T3" fmla="*/ 26 h 26"/>
                    <a:gd name="T4" fmla="*/ 0 w 26"/>
                    <a:gd name="T5" fmla="*/ 23 h 26"/>
                    <a:gd name="T6" fmla="*/ 0 w 26"/>
                    <a:gd name="T7" fmla="*/ 23 h 26"/>
                    <a:gd name="T8" fmla="*/ 26 w 26"/>
                    <a:gd name="T9" fmla="*/ 23 h 26"/>
                    <a:gd name="T10" fmla="*/ 23 w 26"/>
                    <a:gd name="T11" fmla="*/ 7 h 26"/>
                    <a:gd name="T12" fmla="*/ 3 w 26"/>
                    <a:gd name="T13" fmla="*/ 0 h 26"/>
                    <a:gd name="T14" fmla="*/ 3 w 26"/>
                    <a:gd name="T15" fmla="*/ 0 h 26"/>
                    <a:gd name="T16" fmla="*/ 3 w 26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3" y="26"/>
                      </a:moveTo>
                      <a:lnTo>
                        <a:pt x="3" y="26"/>
                      </a:lnTo>
                      <a:lnTo>
                        <a:pt x="0" y="23"/>
                      </a:lnTo>
                      <a:lnTo>
                        <a:pt x="26" y="23"/>
                      </a:lnTo>
                      <a:lnTo>
                        <a:pt x="23" y="7"/>
                      </a:lnTo>
                      <a:lnTo>
                        <a:pt x="3" y="0"/>
                      </a:lnTo>
                      <a:lnTo>
                        <a:pt x="3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1" name="Freeform 93"/>
                <p:cNvSpPr>
                  <a:spLocks/>
                </p:cNvSpPr>
                <p:nvPr/>
              </p:nvSpPr>
              <p:spPr bwMode="auto">
                <a:xfrm>
                  <a:off x="1782" y="608"/>
                  <a:ext cx="27" cy="38"/>
                </a:xfrm>
                <a:custGeom>
                  <a:avLst/>
                  <a:gdLst>
                    <a:gd name="T0" fmla="*/ 27 w 27"/>
                    <a:gd name="T1" fmla="*/ 38 h 38"/>
                    <a:gd name="T2" fmla="*/ 27 w 27"/>
                    <a:gd name="T3" fmla="*/ 38 h 38"/>
                    <a:gd name="T4" fmla="*/ 27 w 27"/>
                    <a:gd name="T5" fmla="*/ 23 h 38"/>
                    <a:gd name="T6" fmla="*/ 19 w 27"/>
                    <a:gd name="T7" fmla="*/ 26 h 38"/>
                    <a:gd name="T8" fmla="*/ 19 w 27"/>
                    <a:gd name="T9" fmla="*/ 0 h 38"/>
                    <a:gd name="T10" fmla="*/ 0 w 27"/>
                    <a:gd name="T11" fmla="*/ 15 h 38"/>
                    <a:gd name="T12" fmla="*/ 0 w 27"/>
                    <a:gd name="T13" fmla="*/ 38 h 38"/>
                    <a:gd name="T14" fmla="*/ 0 w 27"/>
                    <a:gd name="T15" fmla="*/ 38 h 38"/>
                    <a:gd name="T16" fmla="*/ 27 w 27"/>
                    <a:gd name="T17" fmla="*/ 38 h 3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38"/>
                    <a:gd name="T29" fmla="*/ 27 w 27"/>
                    <a:gd name="T30" fmla="*/ 38 h 3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38">
                      <a:moveTo>
                        <a:pt x="27" y="38"/>
                      </a:moveTo>
                      <a:lnTo>
                        <a:pt x="27" y="38"/>
                      </a:lnTo>
                      <a:lnTo>
                        <a:pt x="27" y="23"/>
                      </a:lnTo>
                      <a:lnTo>
                        <a:pt x="19" y="26"/>
                      </a:lnTo>
                      <a:lnTo>
                        <a:pt x="19" y="0"/>
                      </a:lnTo>
                      <a:lnTo>
                        <a:pt x="0" y="15"/>
                      </a:lnTo>
                      <a:lnTo>
                        <a:pt x="0" y="38"/>
                      </a:lnTo>
                      <a:lnTo>
                        <a:pt x="27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2" name="Freeform 94"/>
                <p:cNvSpPr>
                  <a:spLocks/>
                </p:cNvSpPr>
                <p:nvPr/>
              </p:nvSpPr>
              <p:spPr bwMode="auto">
                <a:xfrm>
                  <a:off x="1782" y="646"/>
                  <a:ext cx="27" cy="15"/>
                </a:xfrm>
                <a:custGeom>
                  <a:avLst/>
                  <a:gdLst>
                    <a:gd name="T0" fmla="*/ 27 w 27"/>
                    <a:gd name="T1" fmla="*/ 11 h 15"/>
                    <a:gd name="T2" fmla="*/ 27 w 27"/>
                    <a:gd name="T3" fmla="*/ 11 h 15"/>
                    <a:gd name="T4" fmla="*/ 27 w 27"/>
                    <a:gd name="T5" fmla="*/ 4 h 15"/>
                    <a:gd name="T6" fmla="*/ 27 w 27"/>
                    <a:gd name="T7" fmla="*/ 0 h 15"/>
                    <a:gd name="T8" fmla="*/ 0 w 27"/>
                    <a:gd name="T9" fmla="*/ 0 h 15"/>
                    <a:gd name="T10" fmla="*/ 0 w 27"/>
                    <a:gd name="T11" fmla="*/ 7 h 15"/>
                    <a:gd name="T12" fmla="*/ 0 w 27"/>
                    <a:gd name="T13" fmla="*/ 15 h 15"/>
                    <a:gd name="T14" fmla="*/ 0 w 27"/>
                    <a:gd name="T15" fmla="*/ 15 h 15"/>
                    <a:gd name="T16" fmla="*/ 27 w 27"/>
                    <a:gd name="T17" fmla="*/ 11 h 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5"/>
                    <a:gd name="T29" fmla="*/ 27 w 27"/>
                    <a:gd name="T30" fmla="*/ 15 h 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5">
                      <a:moveTo>
                        <a:pt x="27" y="11"/>
                      </a:moveTo>
                      <a:lnTo>
                        <a:pt x="27" y="11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7"/>
                      </a:lnTo>
                      <a:lnTo>
                        <a:pt x="0" y="15"/>
                      </a:lnTo>
                      <a:lnTo>
                        <a:pt x="27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3" name="Freeform 95"/>
                <p:cNvSpPr>
                  <a:spLocks/>
                </p:cNvSpPr>
                <p:nvPr/>
              </p:nvSpPr>
              <p:spPr bwMode="auto">
                <a:xfrm>
                  <a:off x="1782" y="657"/>
                  <a:ext cx="27" cy="27"/>
                </a:xfrm>
                <a:custGeom>
                  <a:avLst/>
                  <a:gdLst>
                    <a:gd name="T0" fmla="*/ 16 w 27"/>
                    <a:gd name="T1" fmla="*/ 27 h 27"/>
                    <a:gd name="T2" fmla="*/ 27 w 27"/>
                    <a:gd name="T3" fmla="*/ 15 h 27"/>
                    <a:gd name="T4" fmla="*/ 27 w 27"/>
                    <a:gd name="T5" fmla="*/ 8 h 27"/>
                    <a:gd name="T6" fmla="*/ 27 w 27"/>
                    <a:gd name="T7" fmla="*/ 0 h 27"/>
                    <a:gd name="T8" fmla="*/ 0 w 27"/>
                    <a:gd name="T9" fmla="*/ 4 h 27"/>
                    <a:gd name="T10" fmla="*/ 0 w 27"/>
                    <a:gd name="T11" fmla="*/ 12 h 27"/>
                    <a:gd name="T12" fmla="*/ 0 w 27"/>
                    <a:gd name="T13" fmla="*/ 15 h 27"/>
                    <a:gd name="T14" fmla="*/ 16 w 27"/>
                    <a:gd name="T15" fmla="*/ 0 h 27"/>
                    <a:gd name="T16" fmla="*/ 16 w 27"/>
                    <a:gd name="T17" fmla="*/ 27 h 27"/>
                    <a:gd name="T18" fmla="*/ 27 w 27"/>
                    <a:gd name="T19" fmla="*/ 27 h 27"/>
                    <a:gd name="T20" fmla="*/ 27 w 27"/>
                    <a:gd name="T21" fmla="*/ 15 h 27"/>
                    <a:gd name="T22" fmla="*/ 16 w 27"/>
                    <a:gd name="T23" fmla="*/ 27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7"/>
                    <a:gd name="T37" fmla="*/ 0 h 27"/>
                    <a:gd name="T38" fmla="*/ 27 w 27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7" h="27">
                      <a:moveTo>
                        <a:pt x="16" y="27"/>
                      </a:moveTo>
                      <a:lnTo>
                        <a:pt x="27" y="15"/>
                      </a:lnTo>
                      <a:lnTo>
                        <a:pt x="27" y="8"/>
                      </a:lnTo>
                      <a:lnTo>
                        <a:pt x="27" y="0"/>
                      </a:lnTo>
                      <a:lnTo>
                        <a:pt x="0" y="4"/>
                      </a:ln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16" y="27"/>
                      </a:lnTo>
                      <a:lnTo>
                        <a:pt x="27" y="27"/>
                      </a:lnTo>
                      <a:lnTo>
                        <a:pt x="27" y="15"/>
                      </a:lnTo>
                      <a:lnTo>
                        <a:pt x="16" y="2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4" name="Freeform 96"/>
                <p:cNvSpPr>
                  <a:spLocks/>
                </p:cNvSpPr>
                <p:nvPr/>
              </p:nvSpPr>
              <p:spPr bwMode="auto">
                <a:xfrm>
                  <a:off x="1744" y="657"/>
                  <a:ext cx="54" cy="27"/>
                </a:xfrm>
                <a:custGeom>
                  <a:avLst/>
                  <a:gdLst>
                    <a:gd name="T0" fmla="*/ 0 w 54"/>
                    <a:gd name="T1" fmla="*/ 15 h 27"/>
                    <a:gd name="T2" fmla="*/ 15 w 54"/>
                    <a:gd name="T3" fmla="*/ 27 h 27"/>
                    <a:gd name="T4" fmla="*/ 54 w 54"/>
                    <a:gd name="T5" fmla="*/ 27 h 27"/>
                    <a:gd name="T6" fmla="*/ 54 w 54"/>
                    <a:gd name="T7" fmla="*/ 0 h 27"/>
                    <a:gd name="T8" fmla="*/ 15 w 54"/>
                    <a:gd name="T9" fmla="*/ 0 h 27"/>
                    <a:gd name="T10" fmla="*/ 0 w 54"/>
                    <a:gd name="T11" fmla="*/ 15 h 27"/>
                    <a:gd name="T12" fmla="*/ 0 w 54"/>
                    <a:gd name="T13" fmla="*/ 15 h 27"/>
                    <a:gd name="T14" fmla="*/ 0 w 54"/>
                    <a:gd name="T15" fmla="*/ 27 h 27"/>
                    <a:gd name="T16" fmla="*/ 15 w 54"/>
                    <a:gd name="T17" fmla="*/ 27 h 27"/>
                    <a:gd name="T18" fmla="*/ 0 w 54"/>
                    <a:gd name="T19" fmla="*/ 15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4"/>
                    <a:gd name="T31" fmla="*/ 0 h 27"/>
                    <a:gd name="T32" fmla="*/ 54 w 54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4" h="27">
                      <a:moveTo>
                        <a:pt x="0" y="15"/>
                      </a:moveTo>
                      <a:lnTo>
                        <a:pt x="15" y="27"/>
                      </a:lnTo>
                      <a:lnTo>
                        <a:pt x="54" y="27"/>
                      </a:lnTo>
                      <a:lnTo>
                        <a:pt x="54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7"/>
                      </a:lnTo>
                      <a:lnTo>
                        <a:pt x="15" y="27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5" name="Freeform 97"/>
                <p:cNvSpPr>
                  <a:spLocks/>
                </p:cNvSpPr>
                <p:nvPr/>
              </p:nvSpPr>
              <p:spPr bwMode="auto">
                <a:xfrm>
                  <a:off x="1744" y="631"/>
                  <a:ext cx="27" cy="41"/>
                </a:xfrm>
                <a:custGeom>
                  <a:avLst/>
                  <a:gdLst>
                    <a:gd name="T0" fmla="*/ 27 w 27"/>
                    <a:gd name="T1" fmla="*/ 0 h 41"/>
                    <a:gd name="T2" fmla="*/ 0 w 27"/>
                    <a:gd name="T3" fmla="*/ 0 h 41"/>
                    <a:gd name="T4" fmla="*/ 0 w 27"/>
                    <a:gd name="T5" fmla="*/ 41 h 41"/>
                    <a:gd name="T6" fmla="*/ 27 w 27"/>
                    <a:gd name="T7" fmla="*/ 41 h 41"/>
                    <a:gd name="T8" fmla="*/ 27 w 27"/>
                    <a:gd name="T9" fmla="*/ 0 h 41"/>
                    <a:gd name="T10" fmla="*/ 27 w 27"/>
                    <a:gd name="T11" fmla="*/ 0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41"/>
                    <a:gd name="T20" fmla="*/ 27 w 27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41">
                      <a:moveTo>
                        <a:pt x="27" y="0"/>
                      </a:moveTo>
                      <a:lnTo>
                        <a:pt x="0" y="0"/>
                      </a:lnTo>
                      <a:lnTo>
                        <a:pt x="0" y="41"/>
                      </a:lnTo>
                      <a:lnTo>
                        <a:pt x="27" y="41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6" name="Freeform 98"/>
                <p:cNvSpPr>
                  <a:spLocks/>
                </p:cNvSpPr>
                <p:nvPr/>
              </p:nvSpPr>
              <p:spPr bwMode="auto">
                <a:xfrm>
                  <a:off x="1744" y="577"/>
                  <a:ext cx="61" cy="54"/>
                </a:xfrm>
                <a:custGeom>
                  <a:avLst/>
                  <a:gdLst>
                    <a:gd name="T0" fmla="*/ 61 w 61"/>
                    <a:gd name="T1" fmla="*/ 0 h 54"/>
                    <a:gd name="T2" fmla="*/ 61 w 61"/>
                    <a:gd name="T3" fmla="*/ 0 h 54"/>
                    <a:gd name="T4" fmla="*/ 38 w 61"/>
                    <a:gd name="T5" fmla="*/ 4 h 54"/>
                    <a:gd name="T6" fmla="*/ 15 w 61"/>
                    <a:gd name="T7" fmla="*/ 15 h 54"/>
                    <a:gd name="T8" fmla="*/ 4 w 61"/>
                    <a:gd name="T9" fmla="*/ 31 h 54"/>
                    <a:gd name="T10" fmla="*/ 0 w 61"/>
                    <a:gd name="T11" fmla="*/ 54 h 54"/>
                    <a:gd name="T12" fmla="*/ 27 w 61"/>
                    <a:gd name="T13" fmla="*/ 54 h 54"/>
                    <a:gd name="T14" fmla="*/ 31 w 61"/>
                    <a:gd name="T15" fmla="*/ 42 h 54"/>
                    <a:gd name="T16" fmla="*/ 35 w 61"/>
                    <a:gd name="T17" fmla="*/ 34 h 54"/>
                    <a:gd name="T18" fmla="*/ 46 w 61"/>
                    <a:gd name="T19" fmla="*/ 31 h 54"/>
                    <a:gd name="T20" fmla="*/ 61 w 61"/>
                    <a:gd name="T21" fmla="*/ 27 h 54"/>
                    <a:gd name="T22" fmla="*/ 61 w 61"/>
                    <a:gd name="T23" fmla="*/ 27 h 54"/>
                    <a:gd name="T24" fmla="*/ 61 w 61"/>
                    <a:gd name="T25" fmla="*/ 0 h 5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1"/>
                    <a:gd name="T40" fmla="*/ 0 h 54"/>
                    <a:gd name="T41" fmla="*/ 61 w 61"/>
                    <a:gd name="T42" fmla="*/ 54 h 54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1" h="54">
                      <a:moveTo>
                        <a:pt x="61" y="0"/>
                      </a:moveTo>
                      <a:lnTo>
                        <a:pt x="61" y="0"/>
                      </a:lnTo>
                      <a:lnTo>
                        <a:pt x="38" y="4"/>
                      </a:lnTo>
                      <a:lnTo>
                        <a:pt x="15" y="15"/>
                      </a:lnTo>
                      <a:lnTo>
                        <a:pt x="4" y="31"/>
                      </a:lnTo>
                      <a:lnTo>
                        <a:pt x="0" y="54"/>
                      </a:lnTo>
                      <a:lnTo>
                        <a:pt x="27" y="54"/>
                      </a:lnTo>
                      <a:lnTo>
                        <a:pt x="31" y="42"/>
                      </a:lnTo>
                      <a:lnTo>
                        <a:pt x="35" y="34"/>
                      </a:lnTo>
                      <a:lnTo>
                        <a:pt x="46" y="31"/>
                      </a:lnTo>
                      <a:lnTo>
                        <a:pt x="61" y="27"/>
                      </a:lnTo>
                      <a:lnTo>
                        <a:pt x="6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7" name="Freeform 99"/>
                <p:cNvSpPr>
                  <a:spLocks/>
                </p:cNvSpPr>
                <p:nvPr/>
              </p:nvSpPr>
              <p:spPr bwMode="auto">
                <a:xfrm>
                  <a:off x="1805" y="577"/>
                  <a:ext cx="57" cy="57"/>
                </a:xfrm>
                <a:custGeom>
                  <a:avLst/>
                  <a:gdLst>
                    <a:gd name="T0" fmla="*/ 57 w 57"/>
                    <a:gd name="T1" fmla="*/ 57 h 57"/>
                    <a:gd name="T2" fmla="*/ 57 w 57"/>
                    <a:gd name="T3" fmla="*/ 57 h 57"/>
                    <a:gd name="T4" fmla="*/ 54 w 57"/>
                    <a:gd name="T5" fmla="*/ 34 h 57"/>
                    <a:gd name="T6" fmla="*/ 42 w 57"/>
                    <a:gd name="T7" fmla="*/ 15 h 57"/>
                    <a:gd name="T8" fmla="*/ 23 w 57"/>
                    <a:gd name="T9" fmla="*/ 4 h 57"/>
                    <a:gd name="T10" fmla="*/ 0 w 57"/>
                    <a:gd name="T11" fmla="*/ 0 h 57"/>
                    <a:gd name="T12" fmla="*/ 0 w 57"/>
                    <a:gd name="T13" fmla="*/ 27 h 57"/>
                    <a:gd name="T14" fmla="*/ 16 w 57"/>
                    <a:gd name="T15" fmla="*/ 31 h 57"/>
                    <a:gd name="T16" fmla="*/ 23 w 57"/>
                    <a:gd name="T17" fmla="*/ 34 h 57"/>
                    <a:gd name="T18" fmla="*/ 27 w 57"/>
                    <a:gd name="T19" fmla="*/ 42 h 57"/>
                    <a:gd name="T20" fmla="*/ 31 w 57"/>
                    <a:gd name="T21" fmla="*/ 57 h 57"/>
                    <a:gd name="T22" fmla="*/ 31 w 57"/>
                    <a:gd name="T23" fmla="*/ 57 h 57"/>
                    <a:gd name="T24" fmla="*/ 57 w 57"/>
                    <a:gd name="T25" fmla="*/ 57 h 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57"/>
                    <a:gd name="T41" fmla="*/ 57 w 57"/>
                    <a:gd name="T42" fmla="*/ 57 h 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57">
                      <a:moveTo>
                        <a:pt x="57" y="57"/>
                      </a:moveTo>
                      <a:lnTo>
                        <a:pt x="57" y="57"/>
                      </a:lnTo>
                      <a:lnTo>
                        <a:pt x="54" y="34"/>
                      </a:lnTo>
                      <a:lnTo>
                        <a:pt x="42" y="15"/>
                      </a:lnTo>
                      <a:lnTo>
                        <a:pt x="23" y="4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16" y="31"/>
                      </a:lnTo>
                      <a:lnTo>
                        <a:pt x="23" y="34"/>
                      </a:lnTo>
                      <a:lnTo>
                        <a:pt x="27" y="42"/>
                      </a:lnTo>
                      <a:lnTo>
                        <a:pt x="31" y="57"/>
                      </a:lnTo>
                      <a:lnTo>
                        <a:pt x="57" y="5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8" name="Freeform 100"/>
                <p:cNvSpPr>
                  <a:spLocks/>
                </p:cNvSpPr>
                <p:nvPr/>
              </p:nvSpPr>
              <p:spPr bwMode="auto">
                <a:xfrm>
                  <a:off x="1836" y="634"/>
                  <a:ext cx="26" cy="172"/>
                </a:xfrm>
                <a:custGeom>
                  <a:avLst/>
                  <a:gdLst>
                    <a:gd name="T0" fmla="*/ 15 w 26"/>
                    <a:gd name="T1" fmla="*/ 172 h 172"/>
                    <a:gd name="T2" fmla="*/ 26 w 26"/>
                    <a:gd name="T3" fmla="*/ 161 h 172"/>
                    <a:gd name="T4" fmla="*/ 26 w 26"/>
                    <a:gd name="T5" fmla="*/ 0 h 172"/>
                    <a:gd name="T6" fmla="*/ 0 w 26"/>
                    <a:gd name="T7" fmla="*/ 0 h 172"/>
                    <a:gd name="T8" fmla="*/ 0 w 26"/>
                    <a:gd name="T9" fmla="*/ 161 h 172"/>
                    <a:gd name="T10" fmla="*/ 15 w 26"/>
                    <a:gd name="T11" fmla="*/ 172 h 172"/>
                    <a:gd name="T12" fmla="*/ 15 w 26"/>
                    <a:gd name="T13" fmla="*/ 172 h 172"/>
                    <a:gd name="T14" fmla="*/ 26 w 26"/>
                    <a:gd name="T15" fmla="*/ 172 h 172"/>
                    <a:gd name="T16" fmla="*/ 26 w 26"/>
                    <a:gd name="T17" fmla="*/ 161 h 172"/>
                    <a:gd name="T18" fmla="*/ 15 w 26"/>
                    <a:gd name="T19" fmla="*/ 172 h 17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6"/>
                    <a:gd name="T31" fmla="*/ 0 h 172"/>
                    <a:gd name="T32" fmla="*/ 26 w 26"/>
                    <a:gd name="T33" fmla="*/ 172 h 17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6" h="172">
                      <a:moveTo>
                        <a:pt x="15" y="172"/>
                      </a:moveTo>
                      <a:lnTo>
                        <a:pt x="26" y="161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0" y="161"/>
                      </a:lnTo>
                      <a:lnTo>
                        <a:pt x="15" y="172"/>
                      </a:lnTo>
                      <a:lnTo>
                        <a:pt x="26" y="172"/>
                      </a:lnTo>
                      <a:lnTo>
                        <a:pt x="26" y="161"/>
                      </a:lnTo>
                      <a:lnTo>
                        <a:pt x="15" y="17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49" name="Freeform 101"/>
                <p:cNvSpPr>
                  <a:spLocks/>
                </p:cNvSpPr>
                <p:nvPr/>
              </p:nvSpPr>
              <p:spPr bwMode="auto">
                <a:xfrm>
                  <a:off x="1798" y="684"/>
                  <a:ext cx="26" cy="72"/>
                </a:xfrm>
                <a:custGeom>
                  <a:avLst/>
                  <a:gdLst>
                    <a:gd name="T0" fmla="*/ 7 w 26"/>
                    <a:gd name="T1" fmla="*/ 8 h 72"/>
                    <a:gd name="T2" fmla="*/ 0 w 26"/>
                    <a:gd name="T3" fmla="*/ 19 h 72"/>
                    <a:gd name="T4" fmla="*/ 0 w 26"/>
                    <a:gd name="T5" fmla="*/ 72 h 72"/>
                    <a:gd name="T6" fmla="*/ 26 w 26"/>
                    <a:gd name="T7" fmla="*/ 72 h 72"/>
                    <a:gd name="T8" fmla="*/ 26 w 26"/>
                    <a:gd name="T9" fmla="*/ 19 h 72"/>
                    <a:gd name="T10" fmla="*/ 7 w 26"/>
                    <a:gd name="T11" fmla="*/ 8 h 72"/>
                    <a:gd name="T12" fmla="*/ 26 w 26"/>
                    <a:gd name="T13" fmla="*/ 19 h 72"/>
                    <a:gd name="T14" fmla="*/ 26 w 26"/>
                    <a:gd name="T15" fmla="*/ 0 h 72"/>
                    <a:gd name="T16" fmla="*/ 7 w 26"/>
                    <a:gd name="T17" fmla="*/ 8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72"/>
                    <a:gd name="T29" fmla="*/ 26 w 2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72">
                      <a:moveTo>
                        <a:pt x="7" y="8"/>
                      </a:moveTo>
                      <a:lnTo>
                        <a:pt x="0" y="19"/>
                      </a:lnTo>
                      <a:lnTo>
                        <a:pt x="0" y="72"/>
                      </a:lnTo>
                      <a:lnTo>
                        <a:pt x="26" y="72"/>
                      </a:lnTo>
                      <a:lnTo>
                        <a:pt x="26" y="19"/>
                      </a:lnTo>
                      <a:lnTo>
                        <a:pt x="7" y="8"/>
                      </a:lnTo>
                      <a:lnTo>
                        <a:pt x="26" y="19"/>
                      </a:lnTo>
                      <a:lnTo>
                        <a:pt x="26" y="0"/>
                      </a:lnTo>
                      <a:lnTo>
                        <a:pt x="7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0" name="Freeform 102"/>
                <p:cNvSpPr>
                  <a:spLocks/>
                </p:cNvSpPr>
                <p:nvPr/>
              </p:nvSpPr>
              <p:spPr bwMode="auto">
                <a:xfrm>
                  <a:off x="1782" y="692"/>
                  <a:ext cx="31" cy="26"/>
                </a:xfrm>
                <a:custGeom>
                  <a:avLst/>
                  <a:gdLst>
                    <a:gd name="T0" fmla="*/ 27 w 31"/>
                    <a:gd name="T1" fmla="*/ 26 h 26"/>
                    <a:gd name="T2" fmla="*/ 27 w 31"/>
                    <a:gd name="T3" fmla="*/ 26 h 26"/>
                    <a:gd name="T4" fmla="*/ 27 w 31"/>
                    <a:gd name="T5" fmla="*/ 26 h 26"/>
                    <a:gd name="T6" fmla="*/ 31 w 31"/>
                    <a:gd name="T7" fmla="*/ 26 h 26"/>
                    <a:gd name="T8" fmla="*/ 23 w 31"/>
                    <a:gd name="T9" fmla="*/ 0 h 26"/>
                    <a:gd name="T10" fmla="*/ 8 w 31"/>
                    <a:gd name="T11" fmla="*/ 7 h 26"/>
                    <a:gd name="T12" fmla="*/ 0 w 31"/>
                    <a:gd name="T13" fmla="*/ 26 h 26"/>
                    <a:gd name="T14" fmla="*/ 0 w 31"/>
                    <a:gd name="T15" fmla="*/ 26 h 26"/>
                    <a:gd name="T16" fmla="*/ 27 w 31"/>
                    <a:gd name="T17" fmla="*/ 26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26"/>
                    <a:gd name="T29" fmla="*/ 31 w 31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26">
                      <a:moveTo>
                        <a:pt x="27" y="26"/>
                      </a:moveTo>
                      <a:lnTo>
                        <a:pt x="27" y="26"/>
                      </a:lnTo>
                      <a:lnTo>
                        <a:pt x="31" y="26"/>
                      </a:lnTo>
                      <a:lnTo>
                        <a:pt x="23" y="0"/>
                      </a:lnTo>
                      <a:lnTo>
                        <a:pt x="8" y="7"/>
                      </a:lnTo>
                      <a:lnTo>
                        <a:pt x="0" y="26"/>
                      </a:lnTo>
                      <a:lnTo>
                        <a:pt x="27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1" name="Freeform 103"/>
                <p:cNvSpPr>
                  <a:spLocks/>
                </p:cNvSpPr>
                <p:nvPr/>
              </p:nvSpPr>
              <p:spPr bwMode="auto">
                <a:xfrm>
                  <a:off x="1782" y="718"/>
                  <a:ext cx="27" cy="38"/>
                </a:xfrm>
                <a:custGeom>
                  <a:avLst/>
                  <a:gdLst>
                    <a:gd name="T0" fmla="*/ 0 w 27"/>
                    <a:gd name="T1" fmla="*/ 38 h 38"/>
                    <a:gd name="T2" fmla="*/ 27 w 27"/>
                    <a:gd name="T3" fmla="*/ 38 h 38"/>
                    <a:gd name="T4" fmla="*/ 27 w 27"/>
                    <a:gd name="T5" fmla="*/ 0 h 38"/>
                    <a:gd name="T6" fmla="*/ 0 w 27"/>
                    <a:gd name="T7" fmla="*/ 0 h 38"/>
                    <a:gd name="T8" fmla="*/ 0 w 27"/>
                    <a:gd name="T9" fmla="*/ 38 h 38"/>
                    <a:gd name="T10" fmla="*/ 0 w 27"/>
                    <a:gd name="T11" fmla="*/ 38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38"/>
                    <a:gd name="T20" fmla="*/ 27 w 27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38">
                      <a:moveTo>
                        <a:pt x="0" y="38"/>
                      </a:moveTo>
                      <a:lnTo>
                        <a:pt x="27" y="38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2" name="Freeform 104"/>
                <p:cNvSpPr>
                  <a:spLocks/>
                </p:cNvSpPr>
                <p:nvPr/>
              </p:nvSpPr>
              <p:spPr bwMode="auto">
                <a:xfrm>
                  <a:off x="1782" y="753"/>
                  <a:ext cx="27" cy="26"/>
                </a:xfrm>
                <a:custGeom>
                  <a:avLst/>
                  <a:gdLst>
                    <a:gd name="T0" fmla="*/ 23 w 27"/>
                    <a:gd name="T1" fmla="*/ 0 h 26"/>
                    <a:gd name="T2" fmla="*/ 23 w 27"/>
                    <a:gd name="T3" fmla="*/ 0 h 26"/>
                    <a:gd name="T4" fmla="*/ 27 w 27"/>
                    <a:gd name="T5" fmla="*/ 3 h 26"/>
                    <a:gd name="T6" fmla="*/ 27 w 27"/>
                    <a:gd name="T7" fmla="*/ 3 h 26"/>
                    <a:gd name="T8" fmla="*/ 0 w 27"/>
                    <a:gd name="T9" fmla="*/ 3 h 26"/>
                    <a:gd name="T10" fmla="*/ 4 w 27"/>
                    <a:gd name="T11" fmla="*/ 19 h 26"/>
                    <a:gd name="T12" fmla="*/ 23 w 27"/>
                    <a:gd name="T13" fmla="*/ 26 h 26"/>
                    <a:gd name="T14" fmla="*/ 23 w 27"/>
                    <a:gd name="T15" fmla="*/ 26 h 26"/>
                    <a:gd name="T16" fmla="*/ 23 w 27"/>
                    <a:gd name="T17" fmla="*/ 0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6"/>
                    <a:gd name="T29" fmla="*/ 27 w 27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6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27" y="3"/>
                      </a:lnTo>
                      <a:lnTo>
                        <a:pt x="0" y="3"/>
                      </a:lnTo>
                      <a:lnTo>
                        <a:pt x="4" y="19"/>
                      </a:lnTo>
                      <a:lnTo>
                        <a:pt x="23" y="26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3" name="Freeform 105"/>
                <p:cNvSpPr>
                  <a:spLocks/>
                </p:cNvSpPr>
                <p:nvPr/>
              </p:nvSpPr>
              <p:spPr bwMode="auto">
                <a:xfrm>
                  <a:off x="1798" y="753"/>
                  <a:ext cx="26" cy="26"/>
                </a:xfrm>
                <a:custGeom>
                  <a:avLst/>
                  <a:gdLst>
                    <a:gd name="T0" fmla="*/ 0 w 26"/>
                    <a:gd name="T1" fmla="*/ 3 h 26"/>
                    <a:gd name="T2" fmla="*/ 0 w 26"/>
                    <a:gd name="T3" fmla="*/ 3 h 26"/>
                    <a:gd name="T4" fmla="*/ 0 w 26"/>
                    <a:gd name="T5" fmla="*/ 3 h 26"/>
                    <a:gd name="T6" fmla="*/ 7 w 26"/>
                    <a:gd name="T7" fmla="*/ 0 h 26"/>
                    <a:gd name="T8" fmla="*/ 7 w 26"/>
                    <a:gd name="T9" fmla="*/ 26 h 26"/>
                    <a:gd name="T10" fmla="*/ 23 w 26"/>
                    <a:gd name="T11" fmla="*/ 19 h 26"/>
                    <a:gd name="T12" fmla="*/ 26 w 26"/>
                    <a:gd name="T13" fmla="*/ 3 h 26"/>
                    <a:gd name="T14" fmla="*/ 26 w 26"/>
                    <a:gd name="T15" fmla="*/ 3 h 26"/>
                    <a:gd name="T16" fmla="*/ 0 w 26"/>
                    <a:gd name="T17" fmla="*/ 3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6"/>
                    <a:gd name="T28" fmla="*/ 0 h 26"/>
                    <a:gd name="T29" fmla="*/ 26 w 26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6" h="26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7" y="0"/>
                      </a:lnTo>
                      <a:lnTo>
                        <a:pt x="7" y="26"/>
                      </a:lnTo>
                      <a:lnTo>
                        <a:pt x="23" y="19"/>
                      </a:lnTo>
                      <a:lnTo>
                        <a:pt x="26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4" name="Freeform 106"/>
                <p:cNvSpPr>
                  <a:spLocks/>
                </p:cNvSpPr>
                <p:nvPr/>
              </p:nvSpPr>
              <p:spPr bwMode="auto">
                <a:xfrm>
                  <a:off x="1916" y="779"/>
                  <a:ext cx="27" cy="27"/>
                </a:xfrm>
                <a:custGeom>
                  <a:avLst/>
                  <a:gdLst>
                    <a:gd name="T0" fmla="*/ 0 w 27"/>
                    <a:gd name="T1" fmla="*/ 0 h 27"/>
                    <a:gd name="T2" fmla="*/ 0 w 27"/>
                    <a:gd name="T3" fmla="*/ 27 h 27"/>
                    <a:gd name="T4" fmla="*/ 27 w 27"/>
                    <a:gd name="T5" fmla="*/ 27 h 27"/>
                    <a:gd name="T6" fmla="*/ 27 w 27"/>
                    <a:gd name="T7" fmla="*/ 0 h 27"/>
                    <a:gd name="T8" fmla="*/ 0 w 27"/>
                    <a:gd name="T9" fmla="*/ 0 h 27"/>
                    <a:gd name="T10" fmla="*/ 0 w 27"/>
                    <a:gd name="T11" fmla="*/ 0 h 2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27"/>
                    <a:gd name="T20" fmla="*/ 27 w 27"/>
                    <a:gd name="T21" fmla="*/ 27 h 2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27">
                      <a:moveTo>
                        <a:pt x="0" y="0"/>
                      </a:moveTo>
                      <a:lnTo>
                        <a:pt x="0" y="27"/>
                      </a:lnTo>
                      <a:lnTo>
                        <a:pt x="27" y="27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5" name="Freeform 107"/>
                <p:cNvSpPr>
                  <a:spLocks/>
                </p:cNvSpPr>
                <p:nvPr/>
              </p:nvSpPr>
              <p:spPr bwMode="auto">
                <a:xfrm>
                  <a:off x="1874" y="776"/>
                  <a:ext cx="42" cy="30"/>
                </a:xfrm>
                <a:custGeom>
                  <a:avLst/>
                  <a:gdLst>
                    <a:gd name="T0" fmla="*/ 0 w 42"/>
                    <a:gd name="T1" fmla="*/ 15 h 30"/>
                    <a:gd name="T2" fmla="*/ 0 w 42"/>
                    <a:gd name="T3" fmla="*/ 15 h 30"/>
                    <a:gd name="T4" fmla="*/ 8 w 42"/>
                    <a:gd name="T5" fmla="*/ 22 h 30"/>
                    <a:gd name="T6" fmla="*/ 15 w 42"/>
                    <a:gd name="T7" fmla="*/ 30 h 30"/>
                    <a:gd name="T8" fmla="*/ 30 w 42"/>
                    <a:gd name="T9" fmla="*/ 30 h 30"/>
                    <a:gd name="T10" fmla="*/ 42 w 42"/>
                    <a:gd name="T11" fmla="*/ 30 h 30"/>
                    <a:gd name="T12" fmla="*/ 42 w 42"/>
                    <a:gd name="T13" fmla="*/ 3 h 30"/>
                    <a:gd name="T14" fmla="*/ 30 w 42"/>
                    <a:gd name="T15" fmla="*/ 3 h 30"/>
                    <a:gd name="T16" fmla="*/ 27 w 42"/>
                    <a:gd name="T17" fmla="*/ 3 h 30"/>
                    <a:gd name="T18" fmla="*/ 23 w 42"/>
                    <a:gd name="T19" fmla="*/ 0 h 30"/>
                    <a:gd name="T20" fmla="*/ 23 w 42"/>
                    <a:gd name="T21" fmla="*/ 0 h 30"/>
                    <a:gd name="T22" fmla="*/ 23 w 42"/>
                    <a:gd name="T23" fmla="*/ 0 h 30"/>
                    <a:gd name="T24" fmla="*/ 0 w 42"/>
                    <a:gd name="T25" fmla="*/ 15 h 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2"/>
                    <a:gd name="T40" fmla="*/ 0 h 30"/>
                    <a:gd name="T41" fmla="*/ 42 w 42"/>
                    <a:gd name="T42" fmla="*/ 30 h 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2" h="30">
                      <a:moveTo>
                        <a:pt x="0" y="15"/>
                      </a:moveTo>
                      <a:lnTo>
                        <a:pt x="0" y="15"/>
                      </a:lnTo>
                      <a:lnTo>
                        <a:pt x="8" y="22"/>
                      </a:lnTo>
                      <a:lnTo>
                        <a:pt x="15" y="30"/>
                      </a:lnTo>
                      <a:lnTo>
                        <a:pt x="30" y="30"/>
                      </a:lnTo>
                      <a:lnTo>
                        <a:pt x="42" y="30"/>
                      </a:lnTo>
                      <a:lnTo>
                        <a:pt x="42" y="3"/>
                      </a:lnTo>
                      <a:lnTo>
                        <a:pt x="30" y="3"/>
                      </a:lnTo>
                      <a:lnTo>
                        <a:pt x="27" y="3"/>
                      </a:lnTo>
                      <a:lnTo>
                        <a:pt x="23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6" name="Freeform 108"/>
                <p:cNvSpPr>
                  <a:spLocks/>
                </p:cNvSpPr>
                <p:nvPr/>
              </p:nvSpPr>
              <p:spPr bwMode="auto">
                <a:xfrm>
                  <a:off x="1866" y="745"/>
                  <a:ext cx="31" cy="46"/>
                </a:xfrm>
                <a:custGeom>
                  <a:avLst/>
                  <a:gdLst>
                    <a:gd name="T0" fmla="*/ 0 w 31"/>
                    <a:gd name="T1" fmla="*/ 0 h 46"/>
                    <a:gd name="T2" fmla="*/ 0 w 31"/>
                    <a:gd name="T3" fmla="*/ 0 h 46"/>
                    <a:gd name="T4" fmla="*/ 0 w 31"/>
                    <a:gd name="T5" fmla="*/ 27 h 46"/>
                    <a:gd name="T6" fmla="*/ 8 w 31"/>
                    <a:gd name="T7" fmla="*/ 46 h 46"/>
                    <a:gd name="T8" fmla="*/ 31 w 31"/>
                    <a:gd name="T9" fmla="*/ 31 h 46"/>
                    <a:gd name="T10" fmla="*/ 27 w 31"/>
                    <a:gd name="T11" fmla="*/ 23 h 46"/>
                    <a:gd name="T12" fmla="*/ 27 w 31"/>
                    <a:gd name="T13" fmla="*/ 0 h 46"/>
                    <a:gd name="T14" fmla="*/ 27 w 31"/>
                    <a:gd name="T15" fmla="*/ 0 h 46"/>
                    <a:gd name="T16" fmla="*/ 0 w 31"/>
                    <a:gd name="T17" fmla="*/ 0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46"/>
                    <a:gd name="T29" fmla="*/ 31 w 31"/>
                    <a:gd name="T30" fmla="*/ 46 h 4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46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8" y="46"/>
                      </a:lnTo>
                      <a:lnTo>
                        <a:pt x="31" y="31"/>
                      </a:lnTo>
                      <a:lnTo>
                        <a:pt x="27" y="23"/>
                      </a:lnTo>
                      <a:lnTo>
                        <a:pt x="2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7" name="Freeform 109"/>
                <p:cNvSpPr>
                  <a:spLocks/>
                </p:cNvSpPr>
                <p:nvPr/>
              </p:nvSpPr>
              <p:spPr bwMode="auto">
                <a:xfrm>
                  <a:off x="1866" y="608"/>
                  <a:ext cx="27" cy="137"/>
                </a:xfrm>
                <a:custGeom>
                  <a:avLst/>
                  <a:gdLst>
                    <a:gd name="T0" fmla="*/ 12 w 27"/>
                    <a:gd name="T1" fmla="*/ 0 h 137"/>
                    <a:gd name="T2" fmla="*/ 0 w 27"/>
                    <a:gd name="T3" fmla="*/ 15 h 137"/>
                    <a:gd name="T4" fmla="*/ 0 w 27"/>
                    <a:gd name="T5" fmla="*/ 137 h 137"/>
                    <a:gd name="T6" fmla="*/ 27 w 27"/>
                    <a:gd name="T7" fmla="*/ 137 h 137"/>
                    <a:gd name="T8" fmla="*/ 27 w 27"/>
                    <a:gd name="T9" fmla="*/ 15 h 137"/>
                    <a:gd name="T10" fmla="*/ 12 w 27"/>
                    <a:gd name="T11" fmla="*/ 0 h 137"/>
                    <a:gd name="T12" fmla="*/ 27 w 27"/>
                    <a:gd name="T13" fmla="*/ 15 h 137"/>
                    <a:gd name="T14" fmla="*/ 27 w 27"/>
                    <a:gd name="T15" fmla="*/ 0 h 137"/>
                    <a:gd name="T16" fmla="*/ 12 w 27"/>
                    <a:gd name="T17" fmla="*/ 0 h 13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137"/>
                    <a:gd name="T29" fmla="*/ 27 w 27"/>
                    <a:gd name="T30" fmla="*/ 137 h 137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137">
                      <a:moveTo>
                        <a:pt x="12" y="0"/>
                      </a:moveTo>
                      <a:lnTo>
                        <a:pt x="0" y="15"/>
                      </a:lnTo>
                      <a:lnTo>
                        <a:pt x="0" y="137"/>
                      </a:lnTo>
                      <a:lnTo>
                        <a:pt x="27" y="137"/>
                      </a:lnTo>
                      <a:lnTo>
                        <a:pt x="27" y="15"/>
                      </a:lnTo>
                      <a:lnTo>
                        <a:pt x="12" y="0"/>
                      </a:lnTo>
                      <a:lnTo>
                        <a:pt x="27" y="15"/>
                      </a:lnTo>
                      <a:lnTo>
                        <a:pt x="27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8" name="Freeform 110"/>
                <p:cNvSpPr>
                  <a:spLocks/>
                </p:cNvSpPr>
                <p:nvPr/>
              </p:nvSpPr>
              <p:spPr bwMode="auto">
                <a:xfrm>
                  <a:off x="1847" y="608"/>
                  <a:ext cx="31" cy="26"/>
                </a:xfrm>
                <a:custGeom>
                  <a:avLst/>
                  <a:gdLst>
                    <a:gd name="T0" fmla="*/ 0 w 31"/>
                    <a:gd name="T1" fmla="*/ 15 h 26"/>
                    <a:gd name="T2" fmla="*/ 15 w 31"/>
                    <a:gd name="T3" fmla="*/ 26 h 26"/>
                    <a:gd name="T4" fmla="*/ 31 w 31"/>
                    <a:gd name="T5" fmla="*/ 26 h 26"/>
                    <a:gd name="T6" fmla="*/ 31 w 31"/>
                    <a:gd name="T7" fmla="*/ 0 h 26"/>
                    <a:gd name="T8" fmla="*/ 15 w 31"/>
                    <a:gd name="T9" fmla="*/ 0 h 26"/>
                    <a:gd name="T10" fmla="*/ 0 w 31"/>
                    <a:gd name="T11" fmla="*/ 15 h 26"/>
                    <a:gd name="T12" fmla="*/ 0 w 31"/>
                    <a:gd name="T13" fmla="*/ 15 h 26"/>
                    <a:gd name="T14" fmla="*/ 0 w 31"/>
                    <a:gd name="T15" fmla="*/ 26 h 26"/>
                    <a:gd name="T16" fmla="*/ 15 w 31"/>
                    <a:gd name="T17" fmla="*/ 26 h 26"/>
                    <a:gd name="T18" fmla="*/ 0 w 31"/>
                    <a:gd name="T19" fmla="*/ 15 h 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"/>
                    <a:gd name="T31" fmla="*/ 0 h 26"/>
                    <a:gd name="T32" fmla="*/ 31 w 31"/>
                    <a:gd name="T33" fmla="*/ 26 h 2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" h="26">
                      <a:moveTo>
                        <a:pt x="0" y="15"/>
                      </a:moveTo>
                      <a:lnTo>
                        <a:pt x="15" y="26"/>
                      </a:lnTo>
                      <a:lnTo>
                        <a:pt x="31" y="26"/>
                      </a:lnTo>
                      <a:lnTo>
                        <a:pt x="31" y="0"/>
                      </a:lnTo>
                      <a:lnTo>
                        <a:pt x="15" y="0"/>
                      </a:lnTo>
                      <a:lnTo>
                        <a:pt x="0" y="15"/>
                      </a:lnTo>
                      <a:lnTo>
                        <a:pt x="0" y="26"/>
                      </a:lnTo>
                      <a:lnTo>
                        <a:pt x="15" y="26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59" name="Freeform 111"/>
                <p:cNvSpPr>
                  <a:spLocks/>
                </p:cNvSpPr>
                <p:nvPr/>
              </p:nvSpPr>
              <p:spPr bwMode="auto">
                <a:xfrm>
                  <a:off x="1847" y="577"/>
                  <a:ext cx="27" cy="46"/>
                </a:xfrm>
                <a:custGeom>
                  <a:avLst/>
                  <a:gdLst>
                    <a:gd name="T0" fmla="*/ 15 w 27"/>
                    <a:gd name="T1" fmla="*/ 0 h 46"/>
                    <a:gd name="T2" fmla="*/ 0 w 27"/>
                    <a:gd name="T3" fmla="*/ 15 h 46"/>
                    <a:gd name="T4" fmla="*/ 0 w 27"/>
                    <a:gd name="T5" fmla="*/ 46 h 46"/>
                    <a:gd name="T6" fmla="*/ 27 w 27"/>
                    <a:gd name="T7" fmla="*/ 46 h 46"/>
                    <a:gd name="T8" fmla="*/ 27 w 27"/>
                    <a:gd name="T9" fmla="*/ 15 h 46"/>
                    <a:gd name="T10" fmla="*/ 15 w 27"/>
                    <a:gd name="T11" fmla="*/ 0 h 46"/>
                    <a:gd name="T12" fmla="*/ 15 w 27"/>
                    <a:gd name="T13" fmla="*/ 0 h 46"/>
                    <a:gd name="T14" fmla="*/ 0 w 27"/>
                    <a:gd name="T15" fmla="*/ 0 h 46"/>
                    <a:gd name="T16" fmla="*/ 0 w 27"/>
                    <a:gd name="T17" fmla="*/ 15 h 46"/>
                    <a:gd name="T18" fmla="*/ 15 w 27"/>
                    <a:gd name="T19" fmla="*/ 0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5" y="0"/>
                      </a:moveTo>
                      <a:lnTo>
                        <a:pt x="0" y="15"/>
                      </a:lnTo>
                      <a:lnTo>
                        <a:pt x="0" y="46"/>
                      </a:lnTo>
                      <a:lnTo>
                        <a:pt x="27" y="46"/>
                      </a:lnTo>
                      <a:lnTo>
                        <a:pt x="27" y="15"/>
                      </a:lnTo>
                      <a:lnTo>
                        <a:pt x="15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0" name="Freeform 112"/>
                <p:cNvSpPr>
                  <a:spLocks/>
                </p:cNvSpPr>
                <p:nvPr/>
              </p:nvSpPr>
              <p:spPr bwMode="auto">
                <a:xfrm>
                  <a:off x="1862" y="577"/>
                  <a:ext cx="31" cy="31"/>
                </a:xfrm>
                <a:custGeom>
                  <a:avLst/>
                  <a:gdLst>
                    <a:gd name="T0" fmla="*/ 31 w 31"/>
                    <a:gd name="T1" fmla="*/ 15 h 31"/>
                    <a:gd name="T2" fmla="*/ 16 w 31"/>
                    <a:gd name="T3" fmla="*/ 0 h 31"/>
                    <a:gd name="T4" fmla="*/ 0 w 31"/>
                    <a:gd name="T5" fmla="*/ 0 h 31"/>
                    <a:gd name="T6" fmla="*/ 0 w 31"/>
                    <a:gd name="T7" fmla="*/ 31 h 31"/>
                    <a:gd name="T8" fmla="*/ 16 w 31"/>
                    <a:gd name="T9" fmla="*/ 31 h 31"/>
                    <a:gd name="T10" fmla="*/ 31 w 31"/>
                    <a:gd name="T11" fmla="*/ 15 h 31"/>
                    <a:gd name="T12" fmla="*/ 16 w 31"/>
                    <a:gd name="T13" fmla="*/ 31 h 31"/>
                    <a:gd name="T14" fmla="*/ 31 w 31"/>
                    <a:gd name="T15" fmla="*/ 31 h 31"/>
                    <a:gd name="T16" fmla="*/ 31 w 31"/>
                    <a:gd name="T17" fmla="*/ 15 h 31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1"/>
                    <a:gd name="T28" fmla="*/ 0 h 31"/>
                    <a:gd name="T29" fmla="*/ 31 w 31"/>
                    <a:gd name="T30" fmla="*/ 31 h 31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1" h="31">
                      <a:moveTo>
                        <a:pt x="31" y="15"/>
                      </a:move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6" y="31"/>
                      </a:lnTo>
                      <a:lnTo>
                        <a:pt x="31" y="15"/>
                      </a:lnTo>
                      <a:lnTo>
                        <a:pt x="16" y="31"/>
                      </a:lnTo>
                      <a:lnTo>
                        <a:pt x="31" y="31"/>
                      </a:lnTo>
                      <a:lnTo>
                        <a:pt x="31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1" name="Freeform 113"/>
                <p:cNvSpPr>
                  <a:spLocks/>
                </p:cNvSpPr>
                <p:nvPr/>
              </p:nvSpPr>
              <p:spPr bwMode="auto">
                <a:xfrm>
                  <a:off x="1866" y="539"/>
                  <a:ext cx="27" cy="53"/>
                </a:xfrm>
                <a:custGeom>
                  <a:avLst/>
                  <a:gdLst>
                    <a:gd name="T0" fmla="*/ 12 w 27"/>
                    <a:gd name="T1" fmla="*/ 0 h 53"/>
                    <a:gd name="T2" fmla="*/ 0 w 27"/>
                    <a:gd name="T3" fmla="*/ 11 h 53"/>
                    <a:gd name="T4" fmla="*/ 0 w 27"/>
                    <a:gd name="T5" fmla="*/ 53 h 53"/>
                    <a:gd name="T6" fmla="*/ 27 w 27"/>
                    <a:gd name="T7" fmla="*/ 53 h 53"/>
                    <a:gd name="T8" fmla="*/ 27 w 27"/>
                    <a:gd name="T9" fmla="*/ 11 h 53"/>
                    <a:gd name="T10" fmla="*/ 12 w 27"/>
                    <a:gd name="T11" fmla="*/ 0 h 53"/>
                    <a:gd name="T12" fmla="*/ 12 w 27"/>
                    <a:gd name="T13" fmla="*/ 0 h 53"/>
                    <a:gd name="T14" fmla="*/ 0 w 27"/>
                    <a:gd name="T15" fmla="*/ 0 h 53"/>
                    <a:gd name="T16" fmla="*/ 0 w 27"/>
                    <a:gd name="T17" fmla="*/ 11 h 53"/>
                    <a:gd name="T18" fmla="*/ 12 w 27"/>
                    <a:gd name="T19" fmla="*/ 0 h 5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53"/>
                    <a:gd name="T32" fmla="*/ 27 w 27"/>
                    <a:gd name="T33" fmla="*/ 53 h 5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53">
                      <a:moveTo>
                        <a:pt x="12" y="0"/>
                      </a:moveTo>
                      <a:lnTo>
                        <a:pt x="0" y="11"/>
                      </a:lnTo>
                      <a:lnTo>
                        <a:pt x="0" y="53"/>
                      </a:lnTo>
                      <a:lnTo>
                        <a:pt x="27" y="53"/>
                      </a:lnTo>
                      <a:lnTo>
                        <a:pt x="27" y="11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2" name="Freeform 114"/>
                <p:cNvSpPr>
                  <a:spLocks/>
                </p:cNvSpPr>
                <p:nvPr/>
              </p:nvSpPr>
              <p:spPr bwMode="auto">
                <a:xfrm>
                  <a:off x="1878" y="539"/>
                  <a:ext cx="53" cy="27"/>
                </a:xfrm>
                <a:custGeom>
                  <a:avLst/>
                  <a:gdLst>
                    <a:gd name="T0" fmla="*/ 53 w 53"/>
                    <a:gd name="T1" fmla="*/ 11 h 27"/>
                    <a:gd name="T2" fmla="*/ 42 w 53"/>
                    <a:gd name="T3" fmla="*/ 0 h 27"/>
                    <a:gd name="T4" fmla="*/ 0 w 53"/>
                    <a:gd name="T5" fmla="*/ 0 h 27"/>
                    <a:gd name="T6" fmla="*/ 0 w 53"/>
                    <a:gd name="T7" fmla="*/ 27 h 27"/>
                    <a:gd name="T8" fmla="*/ 42 w 53"/>
                    <a:gd name="T9" fmla="*/ 27 h 27"/>
                    <a:gd name="T10" fmla="*/ 53 w 53"/>
                    <a:gd name="T11" fmla="*/ 11 h 27"/>
                    <a:gd name="T12" fmla="*/ 53 w 53"/>
                    <a:gd name="T13" fmla="*/ 11 h 27"/>
                    <a:gd name="T14" fmla="*/ 53 w 53"/>
                    <a:gd name="T15" fmla="*/ 0 h 27"/>
                    <a:gd name="T16" fmla="*/ 42 w 53"/>
                    <a:gd name="T17" fmla="*/ 0 h 27"/>
                    <a:gd name="T18" fmla="*/ 53 w 53"/>
                    <a:gd name="T19" fmla="*/ 11 h 2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3"/>
                    <a:gd name="T31" fmla="*/ 0 h 27"/>
                    <a:gd name="T32" fmla="*/ 53 w 53"/>
                    <a:gd name="T33" fmla="*/ 27 h 2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3" h="27">
                      <a:moveTo>
                        <a:pt x="53" y="11"/>
                      </a:move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42" y="27"/>
                      </a:lnTo>
                      <a:lnTo>
                        <a:pt x="53" y="11"/>
                      </a:lnTo>
                      <a:lnTo>
                        <a:pt x="53" y="0"/>
                      </a:lnTo>
                      <a:lnTo>
                        <a:pt x="42" y="0"/>
                      </a:lnTo>
                      <a:lnTo>
                        <a:pt x="53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3" name="Freeform 115"/>
                <p:cNvSpPr>
                  <a:spLocks/>
                </p:cNvSpPr>
                <p:nvPr/>
              </p:nvSpPr>
              <p:spPr bwMode="auto">
                <a:xfrm>
                  <a:off x="1904" y="550"/>
                  <a:ext cx="27" cy="58"/>
                </a:xfrm>
                <a:custGeom>
                  <a:avLst/>
                  <a:gdLst>
                    <a:gd name="T0" fmla="*/ 16 w 27"/>
                    <a:gd name="T1" fmla="*/ 58 h 58"/>
                    <a:gd name="T2" fmla="*/ 27 w 27"/>
                    <a:gd name="T3" fmla="*/ 42 h 58"/>
                    <a:gd name="T4" fmla="*/ 27 w 27"/>
                    <a:gd name="T5" fmla="*/ 0 h 58"/>
                    <a:gd name="T6" fmla="*/ 0 w 27"/>
                    <a:gd name="T7" fmla="*/ 0 h 58"/>
                    <a:gd name="T8" fmla="*/ 0 w 27"/>
                    <a:gd name="T9" fmla="*/ 42 h 58"/>
                    <a:gd name="T10" fmla="*/ 16 w 27"/>
                    <a:gd name="T11" fmla="*/ 58 h 58"/>
                    <a:gd name="T12" fmla="*/ 0 w 27"/>
                    <a:gd name="T13" fmla="*/ 42 h 58"/>
                    <a:gd name="T14" fmla="*/ 0 w 27"/>
                    <a:gd name="T15" fmla="*/ 58 h 58"/>
                    <a:gd name="T16" fmla="*/ 16 w 27"/>
                    <a:gd name="T17" fmla="*/ 58 h 5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58"/>
                    <a:gd name="T29" fmla="*/ 27 w 27"/>
                    <a:gd name="T30" fmla="*/ 58 h 5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58">
                      <a:moveTo>
                        <a:pt x="16" y="58"/>
                      </a:moveTo>
                      <a:lnTo>
                        <a:pt x="27" y="4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42"/>
                      </a:lnTo>
                      <a:lnTo>
                        <a:pt x="16" y="58"/>
                      </a:lnTo>
                      <a:lnTo>
                        <a:pt x="0" y="42"/>
                      </a:lnTo>
                      <a:lnTo>
                        <a:pt x="0" y="58"/>
                      </a:lnTo>
                      <a:lnTo>
                        <a:pt x="16" y="5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4" name="Freeform 116"/>
                <p:cNvSpPr>
                  <a:spLocks/>
                </p:cNvSpPr>
                <p:nvPr/>
              </p:nvSpPr>
              <p:spPr bwMode="auto">
                <a:xfrm>
                  <a:off x="1920" y="577"/>
                  <a:ext cx="34" cy="31"/>
                </a:xfrm>
                <a:custGeom>
                  <a:avLst/>
                  <a:gdLst>
                    <a:gd name="T0" fmla="*/ 34 w 34"/>
                    <a:gd name="T1" fmla="*/ 15 h 31"/>
                    <a:gd name="T2" fmla="*/ 19 w 34"/>
                    <a:gd name="T3" fmla="*/ 0 h 31"/>
                    <a:gd name="T4" fmla="*/ 0 w 34"/>
                    <a:gd name="T5" fmla="*/ 0 h 31"/>
                    <a:gd name="T6" fmla="*/ 0 w 34"/>
                    <a:gd name="T7" fmla="*/ 31 h 31"/>
                    <a:gd name="T8" fmla="*/ 19 w 34"/>
                    <a:gd name="T9" fmla="*/ 31 h 31"/>
                    <a:gd name="T10" fmla="*/ 34 w 34"/>
                    <a:gd name="T11" fmla="*/ 15 h 31"/>
                    <a:gd name="T12" fmla="*/ 34 w 34"/>
                    <a:gd name="T13" fmla="*/ 15 h 31"/>
                    <a:gd name="T14" fmla="*/ 34 w 34"/>
                    <a:gd name="T15" fmla="*/ 0 h 31"/>
                    <a:gd name="T16" fmla="*/ 19 w 34"/>
                    <a:gd name="T17" fmla="*/ 0 h 31"/>
                    <a:gd name="T18" fmla="*/ 34 w 34"/>
                    <a:gd name="T19" fmla="*/ 15 h 3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4"/>
                    <a:gd name="T31" fmla="*/ 0 h 31"/>
                    <a:gd name="T32" fmla="*/ 34 w 34"/>
                    <a:gd name="T33" fmla="*/ 31 h 3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4" h="31">
                      <a:moveTo>
                        <a:pt x="34" y="15"/>
                      </a:moveTo>
                      <a:lnTo>
                        <a:pt x="19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9" y="31"/>
                      </a:lnTo>
                      <a:lnTo>
                        <a:pt x="34" y="15"/>
                      </a:lnTo>
                      <a:lnTo>
                        <a:pt x="34" y="0"/>
                      </a:lnTo>
                      <a:lnTo>
                        <a:pt x="19" y="0"/>
                      </a:lnTo>
                      <a:lnTo>
                        <a:pt x="34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5" name="Freeform 117"/>
                <p:cNvSpPr>
                  <a:spLocks/>
                </p:cNvSpPr>
                <p:nvPr/>
              </p:nvSpPr>
              <p:spPr bwMode="auto">
                <a:xfrm>
                  <a:off x="1927" y="592"/>
                  <a:ext cx="27" cy="42"/>
                </a:xfrm>
                <a:custGeom>
                  <a:avLst/>
                  <a:gdLst>
                    <a:gd name="T0" fmla="*/ 12 w 27"/>
                    <a:gd name="T1" fmla="*/ 42 h 42"/>
                    <a:gd name="T2" fmla="*/ 27 w 27"/>
                    <a:gd name="T3" fmla="*/ 31 h 42"/>
                    <a:gd name="T4" fmla="*/ 27 w 27"/>
                    <a:gd name="T5" fmla="*/ 0 h 42"/>
                    <a:gd name="T6" fmla="*/ 0 w 27"/>
                    <a:gd name="T7" fmla="*/ 0 h 42"/>
                    <a:gd name="T8" fmla="*/ 0 w 27"/>
                    <a:gd name="T9" fmla="*/ 31 h 42"/>
                    <a:gd name="T10" fmla="*/ 12 w 27"/>
                    <a:gd name="T11" fmla="*/ 42 h 42"/>
                    <a:gd name="T12" fmla="*/ 12 w 27"/>
                    <a:gd name="T13" fmla="*/ 42 h 42"/>
                    <a:gd name="T14" fmla="*/ 27 w 27"/>
                    <a:gd name="T15" fmla="*/ 42 h 42"/>
                    <a:gd name="T16" fmla="*/ 27 w 27"/>
                    <a:gd name="T17" fmla="*/ 31 h 42"/>
                    <a:gd name="T18" fmla="*/ 12 w 27"/>
                    <a:gd name="T19" fmla="*/ 4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2"/>
                    <a:gd name="T32" fmla="*/ 27 w 27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2">
                      <a:moveTo>
                        <a:pt x="12" y="42"/>
                      </a:moveTo>
                      <a:lnTo>
                        <a:pt x="27" y="31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1"/>
                      </a:lnTo>
                      <a:lnTo>
                        <a:pt x="12" y="42"/>
                      </a:lnTo>
                      <a:lnTo>
                        <a:pt x="27" y="42"/>
                      </a:lnTo>
                      <a:lnTo>
                        <a:pt x="27" y="31"/>
                      </a:lnTo>
                      <a:lnTo>
                        <a:pt x="1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6" name="Freeform 118"/>
                <p:cNvSpPr>
                  <a:spLocks/>
                </p:cNvSpPr>
                <p:nvPr/>
              </p:nvSpPr>
              <p:spPr bwMode="auto">
                <a:xfrm>
                  <a:off x="1904" y="608"/>
                  <a:ext cx="35" cy="26"/>
                </a:xfrm>
                <a:custGeom>
                  <a:avLst/>
                  <a:gdLst>
                    <a:gd name="T0" fmla="*/ 0 w 35"/>
                    <a:gd name="T1" fmla="*/ 15 h 26"/>
                    <a:gd name="T2" fmla="*/ 16 w 35"/>
                    <a:gd name="T3" fmla="*/ 26 h 26"/>
                    <a:gd name="T4" fmla="*/ 35 w 35"/>
                    <a:gd name="T5" fmla="*/ 26 h 26"/>
                    <a:gd name="T6" fmla="*/ 35 w 35"/>
                    <a:gd name="T7" fmla="*/ 0 h 26"/>
                    <a:gd name="T8" fmla="*/ 16 w 35"/>
                    <a:gd name="T9" fmla="*/ 0 h 26"/>
                    <a:gd name="T10" fmla="*/ 0 w 35"/>
                    <a:gd name="T11" fmla="*/ 15 h 26"/>
                    <a:gd name="T12" fmla="*/ 16 w 35"/>
                    <a:gd name="T13" fmla="*/ 0 h 26"/>
                    <a:gd name="T14" fmla="*/ 0 w 35"/>
                    <a:gd name="T15" fmla="*/ 0 h 26"/>
                    <a:gd name="T16" fmla="*/ 0 w 35"/>
                    <a:gd name="T17" fmla="*/ 15 h 2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5"/>
                    <a:gd name="T28" fmla="*/ 0 h 26"/>
                    <a:gd name="T29" fmla="*/ 35 w 35"/>
                    <a:gd name="T30" fmla="*/ 26 h 2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5" h="26">
                      <a:moveTo>
                        <a:pt x="0" y="15"/>
                      </a:moveTo>
                      <a:lnTo>
                        <a:pt x="16" y="26"/>
                      </a:lnTo>
                      <a:lnTo>
                        <a:pt x="35" y="26"/>
                      </a:lnTo>
                      <a:lnTo>
                        <a:pt x="35" y="0"/>
                      </a:lnTo>
                      <a:lnTo>
                        <a:pt x="16" y="0"/>
                      </a:lnTo>
                      <a:lnTo>
                        <a:pt x="0" y="15"/>
                      </a:lnTo>
                      <a:lnTo>
                        <a:pt x="16" y="0"/>
                      </a:lnTo>
                      <a:lnTo>
                        <a:pt x="0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7" name="Freeform 119"/>
                <p:cNvSpPr>
                  <a:spLocks/>
                </p:cNvSpPr>
                <p:nvPr/>
              </p:nvSpPr>
              <p:spPr bwMode="auto">
                <a:xfrm>
                  <a:off x="1904" y="623"/>
                  <a:ext cx="27" cy="122"/>
                </a:xfrm>
                <a:custGeom>
                  <a:avLst/>
                  <a:gdLst>
                    <a:gd name="T0" fmla="*/ 0 w 27"/>
                    <a:gd name="T1" fmla="*/ 122 h 122"/>
                    <a:gd name="T2" fmla="*/ 27 w 27"/>
                    <a:gd name="T3" fmla="*/ 122 h 122"/>
                    <a:gd name="T4" fmla="*/ 27 w 27"/>
                    <a:gd name="T5" fmla="*/ 0 h 122"/>
                    <a:gd name="T6" fmla="*/ 0 w 27"/>
                    <a:gd name="T7" fmla="*/ 0 h 122"/>
                    <a:gd name="T8" fmla="*/ 0 w 27"/>
                    <a:gd name="T9" fmla="*/ 122 h 122"/>
                    <a:gd name="T10" fmla="*/ 0 w 27"/>
                    <a:gd name="T11" fmla="*/ 122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7"/>
                    <a:gd name="T19" fmla="*/ 0 h 122"/>
                    <a:gd name="T20" fmla="*/ 27 w 27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7" h="122">
                      <a:moveTo>
                        <a:pt x="0" y="122"/>
                      </a:moveTo>
                      <a:lnTo>
                        <a:pt x="27" y="122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8" name="Freeform 120"/>
                <p:cNvSpPr>
                  <a:spLocks/>
                </p:cNvSpPr>
                <p:nvPr/>
              </p:nvSpPr>
              <p:spPr bwMode="auto">
                <a:xfrm>
                  <a:off x="1904" y="745"/>
                  <a:ext cx="27" cy="23"/>
                </a:xfrm>
                <a:custGeom>
                  <a:avLst/>
                  <a:gdLst>
                    <a:gd name="T0" fmla="*/ 27 w 27"/>
                    <a:gd name="T1" fmla="*/ 0 h 23"/>
                    <a:gd name="T2" fmla="*/ 27 w 27"/>
                    <a:gd name="T3" fmla="*/ 0 h 23"/>
                    <a:gd name="T4" fmla="*/ 27 w 27"/>
                    <a:gd name="T5" fmla="*/ 4 h 23"/>
                    <a:gd name="T6" fmla="*/ 27 w 27"/>
                    <a:gd name="T7" fmla="*/ 0 h 23"/>
                    <a:gd name="T8" fmla="*/ 0 w 27"/>
                    <a:gd name="T9" fmla="*/ 0 h 23"/>
                    <a:gd name="T10" fmla="*/ 4 w 27"/>
                    <a:gd name="T11" fmla="*/ 11 h 23"/>
                    <a:gd name="T12" fmla="*/ 12 w 27"/>
                    <a:gd name="T13" fmla="*/ 23 h 23"/>
                    <a:gd name="T14" fmla="*/ 12 w 27"/>
                    <a:gd name="T15" fmla="*/ 23 h 23"/>
                    <a:gd name="T16" fmla="*/ 27 w 27"/>
                    <a:gd name="T17" fmla="*/ 0 h 2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7"/>
                    <a:gd name="T28" fmla="*/ 0 h 23"/>
                    <a:gd name="T29" fmla="*/ 27 w 27"/>
                    <a:gd name="T30" fmla="*/ 23 h 2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7" h="23">
                      <a:moveTo>
                        <a:pt x="27" y="0"/>
                      </a:moveTo>
                      <a:lnTo>
                        <a:pt x="27" y="0"/>
                      </a:lnTo>
                      <a:lnTo>
                        <a:pt x="27" y="4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4" y="11"/>
                      </a:lnTo>
                      <a:lnTo>
                        <a:pt x="12" y="23"/>
                      </a:lnTo>
                      <a:lnTo>
                        <a:pt x="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69" name="Freeform 121"/>
                <p:cNvSpPr>
                  <a:spLocks/>
                </p:cNvSpPr>
                <p:nvPr/>
              </p:nvSpPr>
              <p:spPr bwMode="auto">
                <a:xfrm>
                  <a:off x="1916" y="745"/>
                  <a:ext cx="38" cy="27"/>
                </a:xfrm>
                <a:custGeom>
                  <a:avLst/>
                  <a:gdLst>
                    <a:gd name="T0" fmla="*/ 38 w 38"/>
                    <a:gd name="T1" fmla="*/ 15 h 27"/>
                    <a:gd name="T2" fmla="*/ 27 w 38"/>
                    <a:gd name="T3" fmla="*/ 0 h 27"/>
                    <a:gd name="T4" fmla="*/ 15 w 38"/>
                    <a:gd name="T5" fmla="*/ 0 h 27"/>
                    <a:gd name="T6" fmla="*/ 15 w 38"/>
                    <a:gd name="T7" fmla="*/ 0 h 27"/>
                    <a:gd name="T8" fmla="*/ 0 w 38"/>
                    <a:gd name="T9" fmla="*/ 23 h 27"/>
                    <a:gd name="T10" fmla="*/ 11 w 38"/>
                    <a:gd name="T11" fmla="*/ 27 h 27"/>
                    <a:gd name="T12" fmla="*/ 27 w 38"/>
                    <a:gd name="T13" fmla="*/ 27 h 27"/>
                    <a:gd name="T14" fmla="*/ 11 w 38"/>
                    <a:gd name="T15" fmla="*/ 15 h 27"/>
                    <a:gd name="T16" fmla="*/ 38 w 38"/>
                    <a:gd name="T17" fmla="*/ 15 h 27"/>
                    <a:gd name="T18" fmla="*/ 38 w 38"/>
                    <a:gd name="T19" fmla="*/ 0 h 27"/>
                    <a:gd name="T20" fmla="*/ 27 w 38"/>
                    <a:gd name="T21" fmla="*/ 0 h 27"/>
                    <a:gd name="T22" fmla="*/ 38 w 38"/>
                    <a:gd name="T23" fmla="*/ 15 h 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8"/>
                    <a:gd name="T37" fmla="*/ 0 h 27"/>
                    <a:gd name="T38" fmla="*/ 38 w 38"/>
                    <a:gd name="T39" fmla="*/ 27 h 2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8" h="27">
                      <a:moveTo>
                        <a:pt x="38" y="15"/>
                      </a:moveTo>
                      <a:lnTo>
                        <a:pt x="27" y="0"/>
                      </a:lnTo>
                      <a:lnTo>
                        <a:pt x="15" y="0"/>
                      </a:lnTo>
                      <a:lnTo>
                        <a:pt x="0" y="23"/>
                      </a:lnTo>
                      <a:lnTo>
                        <a:pt x="11" y="27"/>
                      </a:lnTo>
                      <a:lnTo>
                        <a:pt x="27" y="27"/>
                      </a:lnTo>
                      <a:lnTo>
                        <a:pt x="11" y="15"/>
                      </a:lnTo>
                      <a:lnTo>
                        <a:pt x="38" y="15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38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0" name="Freeform 122"/>
                <p:cNvSpPr>
                  <a:spLocks/>
                </p:cNvSpPr>
                <p:nvPr/>
              </p:nvSpPr>
              <p:spPr bwMode="auto">
                <a:xfrm>
                  <a:off x="1927" y="760"/>
                  <a:ext cx="27" cy="46"/>
                </a:xfrm>
                <a:custGeom>
                  <a:avLst/>
                  <a:gdLst>
                    <a:gd name="T0" fmla="*/ 16 w 27"/>
                    <a:gd name="T1" fmla="*/ 46 h 46"/>
                    <a:gd name="T2" fmla="*/ 27 w 27"/>
                    <a:gd name="T3" fmla="*/ 35 h 46"/>
                    <a:gd name="T4" fmla="*/ 27 w 27"/>
                    <a:gd name="T5" fmla="*/ 0 h 46"/>
                    <a:gd name="T6" fmla="*/ 0 w 27"/>
                    <a:gd name="T7" fmla="*/ 0 h 46"/>
                    <a:gd name="T8" fmla="*/ 0 w 27"/>
                    <a:gd name="T9" fmla="*/ 35 h 46"/>
                    <a:gd name="T10" fmla="*/ 16 w 27"/>
                    <a:gd name="T11" fmla="*/ 46 h 46"/>
                    <a:gd name="T12" fmla="*/ 16 w 27"/>
                    <a:gd name="T13" fmla="*/ 46 h 46"/>
                    <a:gd name="T14" fmla="*/ 27 w 27"/>
                    <a:gd name="T15" fmla="*/ 46 h 46"/>
                    <a:gd name="T16" fmla="*/ 27 w 27"/>
                    <a:gd name="T17" fmla="*/ 35 h 46"/>
                    <a:gd name="T18" fmla="*/ 16 w 27"/>
                    <a:gd name="T19" fmla="*/ 46 h 4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"/>
                    <a:gd name="T31" fmla="*/ 0 h 46"/>
                    <a:gd name="T32" fmla="*/ 27 w 27"/>
                    <a:gd name="T33" fmla="*/ 46 h 4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" h="46">
                      <a:moveTo>
                        <a:pt x="16" y="46"/>
                      </a:moveTo>
                      <a:lnTo>
                        <a:pt x="27" y="35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6" y="46"/>
                      </a:lnTo>
                      <a:lnTo>
                        <a:pt x="27" y="46"/>
                      </a:lnTo>
                      <a:lnTo>
                        <a:pt x="27" y="35"/>
                      </a:lnTo>
                      <a:lnTo>
                        <a:pt x="16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271" name="Freeform 123"/>
                <p:cNvSpPr>
                  <a:spLocks noEditPoints="1"/>
                </p:cNvSpPr>
                <p:nvPr/>
              </p:nvSpPr>
              <p:spPr bwMode="auto">
                <a:xfrm>
                  <a:off x="1664" y="551"/>
                  <a:ext cx="278" cy="246"/>
                </a:xfrm>
                <a:custGeom>
                  <a:avLst/>
                  <a:gdLst/>
                  <a:ahLst/>
                  <a:cxnLst>
                    <a:cxn ang="0">
                      <a:pos x="54" y="245"/>
                    </a:cxn>
                    <a:cxn ang="0">
                      <a:pos x="34" y="241"/>
                    </a:cxn>
                    <a:cxn ang="0">
                      <a:pos x="23" y="233"/>
                    </a:cxn>
                    <a:cxn ang="0">
                      <a:pos x="19" y="195"/>
                    </a:cxn>
                    <a:cxn ang="0">
                      <a:pos x="0" y="73"/>
                    </a:cxn>
                    <a:cxn ang="0">
                      <a:pos x="19" y="42"/>
                    </a:cxn>
                    <a:cxn ang="0">
                      <a:pos x="57" y="0"/>
                    </a:cxn>
                    <a:cxn ang="0">
                      <a:pos x="80" y="42"/>
                    </a:cxn>
                    <a:cxn ang="0">
                      <a:pos x="57" y="73"/>
                    </a:cxn>
                    <a:cxn ang="0">
                      <a:pos x="57" y="203"/>
                    </a:cxn>
                    <a:cxn ang="0">
                      <a:pos x="69" y="210"/>
                    </a:cxn>
                    <a:cxn ang="0">
                      <a:pos x="80" y="245"/>
                    </a:cxn>
                    <a:cxn ang="0">
                      <a:pos x="149" y="245"/>
                    </a:cxn>
                    <a:cxn ang="0">
                      <a:pos x="149" y="241"/>
                    </a:cxn>
                    <a:cxn ang="0">
                      <a:pos x="134" y="245"/>
                    </a:cxn>
                    <a:cxn ang="0">
                      <a:pos x="111" y="245"/>
                    </a:cxn>
                    <a:cxn ang="0">
                      <a:pos x="95" y="229"/>
                    </a:cxn>
                    <a:cxn ang="0">
                      <a:pos x="92" y="176"/>
                    </a:cxn>
                    <a:cxn ang="0">
                      <a:pos x="99" y="149"/>
                    </a:cxn>
                    <a:cxn ang="0">
                      <a:pos x="134" y="126"/>
                    </a:cxn>
                    <a:cxn ang="0">
                      <a:pos x="145" y="111"/>
                    </a:cxn>
                    <a:cxn ang="0">
                      <a:pos x="145" y="73"/>
                    </a:cxn>
                    <a:cxn ang="0">
                      <a:pos x="134" y="77"/>
                    </a:cxn>
                    <a:cxn ang="0">
                      <a:pos x="130" y="103"/>
                    </a:cxn>
                    <a:cxn ang="0">
                      <a:pos x="134" y="115"/>
                    </a:cxn>
                    <a:cxn ang="0">
                      <a:pos x="95" y="122"/>
                    </a:cxn>
                    <a:cxn ang="0">
                      <a:pos x="99" y="65"/>
                    </a:cxn>
                    <a:cxn ang="0">
                      <a:pos x="122" y="42"/>
                    </a:cxn>
                    <a:cxn ang="0">
                      <a:pos x="160" y="42"/>
                    </a:cxn>
                    <a:cxn ang="0">
                      <a:pos x="183" y="65"/>
                    </a:cxn>
                    <a:cxn ang="0">
                      <a:pos x="187" y="245"/>
                    </a:cxn>
                    <a:cxn ang="0">
                      <a:pos x="145" y="153"/>
                    </a:cxn>
                    <a:cxn ang="0">
                      <a:pos x="134" y="168"/>
                    </a:cxn>
                    <a:cxn ang="0">
                      <a:pos x="134" y="214"/>
                    </a:cxn>
                    <a:cxn ang="0">
                      <a:pos x="145" y="214"/>
                    </a:cxn>
                    <a:cxn ang="0">
                      <a:pos x="279" y="245"/>
                    </a:cxn>
                    <a:cxn ang="0">
                      <a:pos x="240" y="245"/>
                    </a:cxn>
                    <a:cxn ang="0">
                      <a:pos x="225" y="237"/>
                    </a:cxn>
                    <a:cxn ang="0">
                      <a:pos x="218" y="218"/>
                    </a:cxn>
                    <a:cxn ang="0">
                      <a:pos x="214" y="73"/>
                    </a:cxn>
                    <a:cxn ang="0">
                      <a:pos x="198" y="42"/>
                    </a:cxn>
                    <a:cxn ang="0">
                      <a:pos x="214" y="0"/>
                    </a:cxn>
                    <a:cxn ang="0">
                      <a:pos x="256" y="42"/>
                    </a:cxn>
                    <a:cxn ang="0">
                      <a:pos x="275" y="73"/>
                    </a:cxn>
                    <a:cxn ang="0">
                      <a:pos x="256" y="195"/>
                    </a:cxn>
                    <a:cxn ang="0">
                      <a:pos x="259" y="206"/>
                    </a:cxn>
                    <a:cxn ang="0">
                      <a:pos x="279" y="210"/>
                    </a:cxn>
                  </a:cxnLst>
                  <a:rect l="0" t="0" r="r" b="b"/>
                  <a:pathLst>
                    <a:path w="279" h="248">
                      <a:moveTo>
                        <a:pt x="80" y="245"/>
                      </a:moveTo>
                      <a:lnTo>
                        <a:pt x="54" y="245"/>
                      </a:lnTo>
                      <a:lnTo>
                        <a:pt x="42" y="245"/>
                      </a:lnTo>
                      <a:lnTo>
                        <a:pt x="34" y="241"/>
                      </a:lnTo>
                      <a:lnTo>
                        <a:pt x="27" y="237"/>
                      </a:lnTo>
                      <a:lnTo>
                        <a:pt x="23" y="233"/>
                      </a:lnTo>
                      <a:lnTo>
                        <a:pt x="19" y="218"/>
                      </a:lnTo>
                      <a:lnTo>
                        <a:pt x="19" y="195"/>
                      </a:lnTo>
                      <a:lnTo>
                        <a:pt x="19" y="73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19" y="42"/>
                      </a:lnTo>
                      <a:lnTo>
                        <a:pt x="19" y="0"/>
                      </a:lnTo>
                      <a:lnTo>
                        <a:pt x="57" y="0"/>
                      </a:lnTo>
                      <a:lnTo>
                        <a:pt x="57" y="42"/>
                      </a:lnTo>
                      <a:lnTo>
                        <a:pt x="80" y="42"/>
                      </a:lnTo>
                      <a:lnTo>
                        <a:pt x="80" y="73"/>
                      </a:lnTo>
                      <a:lnTo>
                        <a:pt x="57" y="73"/>
                      </a:lnTo>
                      <a:lnTo>
                        <a:pt x="57" y="195"/>
                      </a:lnTo>
                      <a:lnTo>
                        <a:pt x="57" y="203"/>
                      </a:lnTo>
                      <a:lnTo>
                        <a:pt x="61" y="206"/>
                      </a:lnTo>
                      <a:lnTo>
                        <a:pt x="69" y="210"/>
                      </a:lnTo>
                      <a:lnTo>
                        <a:pt x="80" y="210"/>
                      </a:lnTo>
                      <a:lnTo>
                        <a:pt x="80" y="245"/>
                      </a:lnTo>
                      <a:close/>
                      <a:moveTo>
                        <a:pt x="187" y="245"/>
                      </a:moveTo>
                      <a:lnTo>
                        <a:pt x="149" y="245"/>
                      </a:lnTo>
                      <a:lnTo>
                        <a:pt x="149" y="237"/>
                      </a:lnTo>
                      <a:lnTo>
                        <a:pt x="149" y="241"/>
                      </a:lnTo>
                      <a:lnTo>
                        <a:pt x="141" y="245"/>
                      </a:lnTo>
                      <a:lnTo>
                        <a:pt x="134" y="245"/>
                      </a:lnTo>
                      <a:lnTo>
                        <a:pt x="126" y="248"/>
                      </a:lnTo>
                      <a:lnTo>
                        <a:pt x="111" y="245"/>
                      </a:lnTo>
                      <a:lnTo>
                        <a:pt x="99" y="237"/>
                      </a:lnTo>
                      <a:lnTo>
                        <a:pt x="95" y="229"/>
                      </a:lnTo>
                      <a:lnTo>
                        <a:pt x="92" y="214"/>
                      </a:lnTo>
                      <a:lnTo>
                        <a:pt x="92" y="176"/>
                      </a:lnTo>
                      <a:lnTo>
                        <a:pt x="95" y="161"/>
                      </a:lnTo>
                      <a:lnTo>
                        <a:pt x="99" y="149"/>
                      </a:lnTo>
                      <a:lnTo>
                        <a:pt x="111" y="138"/>
                      </a:lnTo>
                      <a:lnTo>
                        <a:pt x="134" y="126"/>
                      </a:lnTo>
                      <a:lnTo>
                        <a:pt x="141" y="119"/>
                      </a:lnTo>
                      <a:lnTo>
                        <a:pt x="145" y="111"/>
                      </a:lnTo>
                      <a:lnTo>
                        <a:pt x="145" y="81"/>
                      </a:lnTo>
                      <a:lnTo>
                        <a:pt x="145" y="73"/>
                      </a:lnTo>
                      <a:lnTo>
                        <a:pt x="137" y="73"/>
                      </a:lnTo>
                      <a:lnTo>
                        <a:pt x="134" y="77"/>
                      </a:lnTo>
                      <a:lnTo>
                        <a:pt x="130" y="96"/>
                      </a:lnTo>
                      <a:lnTo>
                        <a:pt x="130" y="103"/>
                      </a:lnTo>
                      <a:lnTo>
                        <a:pt x="134" y="107"/>
                      </a:lnTo>
                      <a:lnTo>
                        <a:pt x="134" y="115"/>
                      </a:lnTo>
                      <a:lnTo>
                        <a:pt x="134" y="122"/>
                      </a:lnTo>
                      <a:lnTo>
                        <a:pt x="95" y="122"/>
                      </a:lnTo>
                      <a:lnTo>
                        <a:pt x="95" y="81"/>
                      </a:lnTo>
                      <a:lnTo>
                        <a:pt x="99" y="65"/>
                      </a:lnTo>
                      <a:lnTo>
                        <a:pt x="107" y="50"/>
                      </a:lnTo>
                      <a:lnTo>
                        <a:pt x="122" y="42"/>
                      </a:lnTo>
                      <a:lnTo>
                        <a:pt x="141" y="42"/>
                      </a:lnTo>
                      <a:lnTo>
                        <a:pt x="160" y="42"/>
                      </a:lnTo>
                      <a:lnTo>
                        <a:pt x="176" y="50"/>
                      </a:lnTo>
                      <a:lnTo>
                        <a:pt x="183" y="65"/>
                      </a:lnTo>
                      <a:lnTo>
                        <a:pt x="187" y="84"/>
                      </a:lnTo>
                      <a:lnTo>
                        <a:pt x="187" y="245"/>
                      </a:lnTo>
                      <a:close/>
                      <a:moveTo>
                        <a:pt x="145" y="206"/>
                      </a:moveTo>
                      <a:lnTo>
                        <a:pt x="145" y="153"/>
                      </a:lnTo>
                      <a:lnTo>
                        <a:pt x="137" y="161"/>
                      </a:lnTo>
                      <a:lnTo>
                        <a:pt x="134" y="168"/>
                      </a:lnTo>
                      <a:lnTo>
                        <a:pt x="134" y="206"/>
                      </a:lnTo>
                      <a:lnTo>
                        <a:pt x="134" y="214"/>
                      </a:lnTo>
                      <a:lnTo>
                        <a:pt x="141" y="214"/>
                      </a:lnTo>
                      <a:lnTo>
                        <a:pt x="145" y="214"/>
                      </a:lnTo>
                      <a:lnTo>
                        <a:pt x="145" y="206"/>
                      </a:lnTo>
                      <a:close/>
                      <a:moveTo>
                        <a:pt x="279" y="245"/>
                      </a:moveTo>
                      <a:lnTo>
                        <a:pt x="252" y="245"/>
                      </a:lnTo>
                      <a:lnTo>
                        <a:pt x="240" y="245"/>
                      </a:lnTo>
                      <a:lnTo>
                        <a:pt x="233" y="241"/>
                      </a:lnTo>
                      <a:lnTo>
                        <a:pt x="225" y="237"/>
                      </a:lnTo>
                      <a:lnTo>
                        <a:pt x="221" y="233"/>
                      </a:lnTo>
                      <a:lnTo>
                        <a:pt x="218" y="218"/>
                      </a:lnTo>
                      <a:lnTo>
                        <a:pt x="214" y="195"/>
                      </a:lnTo>
                      <a:lnTo>
                        <a:pt x="214" y="73"/>
                      </a:lnTo>
                      <a:lnTo>
                        <a:pt x="198" y="73"/>
                      </a:lnTo>
                      <a:lnTo>
                        <a:pt x="198" y="42"/>
                      </a:lnTo>
                      <a:lnTo>
                        <a:pt x="214" y="42"/>
                      </a:lnTo>
                      <a:lnTo>
                        <a:pt x="214" y="0"/>
                      </a:lnTo>
                      <a:lnTo>
                        <a:pt x="256" y="0"/>
                      </a:lnTo>
                      <a:lnTo>
                        <a:pt x="256" y="42"/>
                      </a:lnTo>
                      <a:lnTo>
                        <a:pt x="275" y="42"/>
                      </a:lnTo>
                      <a:lnTo>
                        <a:pt x="275" y="73"/>
                      </a:lnTo>
                      <a:lnTo>
                        <a:pt x="256" y="73"/>
                      </a:lnTo>
                      <a:lnTo>
                        <a:pt x="256" y="195"/>
                      </a:lnTo>
                      <a:lnTo>
                        <a:pt x="256" y="203"/>
                      </a:lnTo>
                      <a:lnTo>
                        <a:pt x="259" y="206"/>
                      </a:lnTo>
                      <a:lnTo>
                        <a:pt x="267" y="210"/>
                      </a:lnTo>
                      <a:lnTo>
                        <a:pt x="279" y="210"/>
                      </a:lnTo>
                      <a:lnTo>
                        <a:pt x="279" y="245"/>
                      </a:lnTo>
                      <a:close/>
                    </a:path>
                  </a:pathLst>
                </a:custGeom>
                <a:solidFill>
                  <a:schemeClr val="tx2">
                    <a:lumMod val="2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pl-PL" b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  <p:sp>
              <p:nvSpPr>
                <p:cNvPr id="272" name="Freeform 124"/>
                <p:cNvSpPr>
                  <a:spLocks noEditPoints="1"/>
                </p:cNvSpPr>
                <p:nvPr/>
              </p:nvSpPr>
              <p:spPr bwMode="auto">
                <a:xfrm>
                  <a:off x="1050" y="195"/>
                  <a:ext cx="1072" cy="871"/>
                </a:xfrm>
                <a:custGeom>
                  <a:avLst/>
                  <a:gdLst>
                    <a:gd name="T0" fmla="*/ 976 w 1072"/>
                    <a:gd name="T1" fmla="*/ 92 h 871"/>
                    <a:gd name="T2" fmla="*/ 896 w 1072"/>
                    <a:gd name="T3" fmla="*/ 58 h 871"/>
                    <a:gd name="T4" fmla="*/ 786 w 1072"/>
                    <a:gd name="T5" fmla="*/ 27 h 871"/>
                    <a:gd name="T6" fmla="*/ 664 w 1072"/>
                    <a:gd name="T7" fmla="*/ 8 h 871"/>
                    <a:gd name="T8" fmla="*/ 526 w 1072"/>
                    <a:gd name="T9" fmla="*/ 0 h 871"/>
                    <a:gd name="T10" fmla="*/ 389 w 1072"/>
                    <a:gd name="T11" fmla="*/ 12 h 871"/>
                    <a:gd name="T12" fmla="*/ 252 w 1072"/>
                    <a:gd name="T13" fmla="*/ 35 h 871"/>
                    <a:gd name="T14" fmla="*/ 130 w 1072"/>
                    <a:gd name="T15" fmla="*/ 80 h 871"/>
                    <a:gd name="T16" fmla="*/ 57 w 1072"/>
                    <a:gd name="T17" fmla="*/ 145 h 871"/>
                    <a:gd name="T18" fmla="*/ 27 w 1072"/>
                    <a:gd name="T19" fmla="*/ 226 h 871"/>
                    <a:gd name="T20" fmla="*/ 8 w 1072"/>
                    <a:gd name="T21" fmla="*/ 310 h 871"/>
                    <a:gd name="T22" fmla="*/ 0 w 1072"/>
                    <a:gd name="T23" fmla="*/ 397 h 871"/>
                    <a:gd name="T24" fmla="*/ 4 w 1072"/>
                    <a:gd name="T25" fmla="*/ 489 h 871"/>
                    <a:gd name="T26" fmla="*/ 16 w 1072"/>
                    <a:gd name="T27" fmla="*/ 573 h 871"/>
                    <a:gd name="T28" fmla="*/ 46 w 1072"/>
                    <a:gd name="T29" fmla="*/ 691 h 871"/>
                    <a:gd name="T30" fmla="*/ 115 w 1072"/>
                    <a:gd name="T31" fmla="*/ 783 h 871"/>
                    <a:gd name="T32" fmla="*/ 214 w 1072"/>
                    <a:gd name="T33" fmla="*/ 829 h 871"/>
                    <a:gd name="T34" fmla="*/ 332 w 1072"/>
                    <a:gd name="T35" fmla="*/ 855 h 871"/>
                    <a:gd name="T36" fmla="*/ 462 w 1072"/>
                    <a:gd name="T37" fmla="*/ 867 h 871"/>
                    <a:gd name="T38" fmla="*/ 595 w 1072"/>
                    <a:gd name="T39" fmla="*/ 867 h 871"/>
                    <a:gd name="T40" fmla="*/ 729 w 1072"/>
                    <a:gd name="T41" fmla="*/ 852 h 871"/>
                    <a:gd name="T42" fmla="*/ 851 w 1072"/>
                    <a:gd name="T43" fmla="*/ 821 h 871"/>
                    <a:gd name="T44" fmla="*/ 957 w 1072"/>
                    <a:gd name="T45" fmla="*/ 779 h 871"/>
                    <a:gd name="T46" fmla="*/ 1018 w 1072"/>
                    <a:gd name="T47" fmla="*/ 722 h 871"/>
                    <a:gd name="T48" fmla="*/ 1041 w 1072"/>
                    <a:gd name="T49" fmla="*/ 649 h 871"/>
                    <a:gd name="T50" fmla="*/ 1060 w 1072"/>
                    <a:gd name="T51" fmla="*/ 573 h 871"/>
                    <a:gd name="T52" fmla="*/ 1068 w 1072"/>
                    <a:gd name="T53" fmla="*/ 489 h 871"/>
                    <a:gd name="T54" fmla="*/ 1068 w 1072"/>
                    <a:gd name="T55" fmla="*/ 401 h 871"/>
                    <a:gd name="T56" fmla="*/ 1060 w 1072"/>
                    <a:gd name="T57" fmla="*/ 317 h 871"/>
                    <a:gd name="T58" fmla="*/ 1045 w 1072"/>
                    <a:gd name="T59" fmla="*/ 229 h 871"/>
                    <a:gd name="T60" fmla="*/ 1022 w 1072"/>
                    <a:gd name="T61" fmla="*/ 149 h 871"/>
                    <a:gd name="T62" fmla="*/ 77 w 1072"/>
                    <a:gd name="T63" fmla="*/ 726 h 871"/>
                    <a:gd name="T64" fmla="*/ 92 w 1072"/>
                    <a:gd name="T65" fmla="*/ 749 h 871"/>
                    <a:gd name="T66" fmla="*/ 122 w 1072"/>
                    <a:gd name="T67" fmla="*/ 771 h 871"/>
                    <a:gd name="T68" fmla="*/ 225 w 1072"/>
                    <a:gd name="T69" fmla="*/ 802 h 871"/>
                    <a:gd name="T70" fmla="*/ 366 w 1072"/>
                    <a:gd name="T71" fmla="*/ 821 h 871"/>
                    <a:gd name="T72" fmla="*/ 530 w 1072"/>
                    <a:gd name="T73" fmla="*/ 825 h 871"/>
                    <a:gd name="T74" fmla="*/ 694 w 1072"/>
                    <a:gd name="T75" fmla="*/ 813 h 871"/>
                    <a:gd name="T76" fmla="*/ 839 w 1072"/>
                    <a:gd name="T77" fmla="*/ 794 h 871"/>
                    <a:gd name="T78" fmla="*/ 946 w 1072"/>
                    <a:gd name="T79" fmla="*/ 764 h 871"/>
                    <a:gd name="T80" fmla="*/ 980 w 1072"/>
                    <a:gd name="T81" fmla="*/ 745 h 871"/>
                    <a:gd name="T82" fmla="*/ 999 w 1072"/>
                    <a:gd name="T83" fmla="*/ 726 h 871"/>
                    <a:gd name="T84" fmla="*/ 1018 w 1072"/>
                    <a:gd name="T85" fmla="*/ 668 h 871"/>
                    <a:gd name="T86" fmla="*/ 1026 w 1072"/>
                    <a:gd name="T87" fmla="*/ 592 h 871"/>
                    <a:gd name="T88" fmla="*/ 1030 w 1072"/>
                    <a:gd name="T89" fmla="*/ 409 h 871"/>
                    <a:gd name="T90" fmla="*/ 1018 w 1072"/>
                    <a:gd name="T91" fmla="*/ 237 h 871"/>
                    <a:gd name="T92" fmla="*/ 999 w 1072"/>
                    <a:gd name="T93" fmla="*/ 130 h 871"/>
                    <a:gd name="T94" fmla="*/ 988 w 1072"/>
                    <a:gd name="T95" fmla="*/ 119 h 871"/>
                    <a:gd name="T96" fmla="*/ 965 w 1072"/>
                    <a:gd name="T97" fmla="*/ 107 h 871"/>
                    <a:gd name="T98" fmla="*/ 885 w 1072"/>
                    <a:gd name="T99" fmla="*/ 80 h 871"/>
                    <a:gd name="T100" fmla="*/ 771 w 1072"/>
                    <a:gd name="T101" fmla="*/ 58 h 871"/>
                    <a:gd name="T102" fmla="*/ 633 w 1072"/>
                    <a:gd name="T103" fmla="*/ 46 h 871"/>
                    <a:gd name="T104" fmla="*/ 481 w 1072"/>
                    <a:gd name="T105" fmla="*/ 42 h 871"/>
                    <a:gd name="T106" fmla="*/ 332 w 1072"/>
                    <a:gd name="T107" fmla="*/ 54 h 871"/>
                    <a:gd name="T108" fmla="*/ 195 w 1072"/>
                    <a:gd name="T109" fmla="*/ 80 h 871"/>
                    <a:gd name="T110" fmla="*/ 134 w 1072"/>
                    <a:gd name="T111" fmla="*/ 103 h 871"/>
                    <a:gd name="T112" fmla="*/ 80 w 1072"/>
                    <a:gd name="T113" fmla="*/ 130 h 871"/>
                    <a:gd name="T114" fmla="*/ 46 w 1072"/>
                    <a:gd name="T115" fmla="*/ 290 h 871"/>
                    <a:gd name="T116" fmla="*/ 42 w 1072"/>
                    <a:gd name="T117" fmla="*/ 447 h 871"/>
                    <a:gd name="T118" fmla="*/ 54 w 1072"/>
                    <a:gd name="T119" fmla="*/ 592 h 871"/>
                    <a:gd name="T120" fmla="*/ 77 w 1072"/>
                    <a:gd name="T121" fmla="*/ 726 h 871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072"/>
                    <a:gd name="T184" fmla="*/ 0 h 871"/>
                    <a:gd name="T185" fmla="*/ 1072 w 1072"/>
                    <a:gd name="T186" fmla="*/ 871 h 871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072" h="871">
                      <a:moveTo>
                        <a:pt x="1007" y="111"/>
                      </a:moveTo>
                      <a:lnTo>
                        <a:pt x="976" y="92"/>
                      </a:lnTo>
                      <a:lnTo>
                        <a:pt x="938" y="73"/>
                      </a:lnTo>
                      <a:lnTo>
                        <a:pt x="896" y="58"/>
                      </a:lnTo>
                      <a:lnTo>
                        <a:pt x="843" y="42"/>
                      </a:lnTo>
                      <a:lnTo>
                        <a:pt x="786" y="27"/>
                      </a:lnTo>
                      <a:lnTo>
                        <a:pt x="725" y="16"/>
                      </a:lnTo>
                      <a:lnTo>
                        <a:pt x="664" y="8"/>
                      </a:lnTo>
                      <a:lnTo>
                        <a:pt x="595" y="4"/>
                      </a:lnTo>
                      <a:lnTo>
                        <a:pt x="526" y="0"/>
                      </a:lnTo>
                      <a:lnTo>
                        <a:pt x="458" y="4"/>
                      </a:lnTo>
                      <a:lnTo>
                        <a:pt x="389" y="12"/>
                      </a:lnTo>
                      <a:lnTo>
                        <a:pt x="321" y="19"/>
                      </a:lnTo>
                      <a:lnTo>
                        <a:pt x="252" y="35"/>
                      </a:lnTo>
                      <a:lnTo>
                        <a:pt x="191" y="54"/>
                      </a:lnTo>
                      <a:lnTo>
                        <a:pt x="130" y="80"/>
                      </a:lnTo>
                      <a:lnTo>
                        <a:pt x="77" y="111"/>
                      </a:lnTo>
                      <a:lnTo>
                        <a:pt x="57" y="145"/>
                      </a:lnTo>
                      <a:lnTo>
                        <a:pt x="38" y="184"/>
                      </a:lnTo>
                      <a:lnTo>
                        <a:pt x="27" y="226"/>
                      </a:lnTo>
                      <a:lnTo>
                        <a:pt x="16" y="268"/>
                      </a:lnTo>
                      <a:lnTo>
                        <a:pt x="8" y="310"/>
                      </a:lnTo>
                      <a:lnTo>
                        <a:pt x="4" y="352"/>
                      </a:lnTo>
                      <a:lnTo>
                        <a:pt x="0" y="397"/>
                      </a:lnTo>
                      <a:lnTo>
                        <a:pt x="4" y="443"/>
                      </a:lnTo>
                      <a:lnTo>
                        <a:pt x="4" y="489"/>
                      </a:lnTo>
                      <a:lnTo>
                        <a:pt x="12" y="531"/>
                      </a:lnTo>
                      <a:lnTo>
                        <a:pt x="16" y="573"/>
                      </a:lnTo>
                      <a:lnTo>
                        <a:pt x="27" y="615"/>
                      </a:lnTo>
                      <a:lnTo>
                        <a:pt x="46" y="691"/>
                      </a:lnTo>
                      <a:lnTo>
                        <a:pt x="73" y="760"/>
                      </a:lnTo>
                      <a:lnTo>
                        <a:pt x="115" y="783"/>
                      </a:lnTo>
                      <a:lnTo>
                        <a:pt x="160" y="806"/>
                      </a:lnTo>
                      <a:lnTo>
                        <a:pt x="214" y="829"/>
                      </a:lnTo>
                      <a:lnTo>
                        <a:pt x="271" y="844"/>
                      </a:lnTo>
                      <a:lnTo>
                        <a:pt x="332" y="855"/>
                      </a:lnTo>
                      <a:lnTo>
                        <a:pt x="397" y="863"/>
                      </a:lnTo>
                      <a:lnTo>
                        <a:pt x="462" y="867"/>
                      </a:lnTo>
                      <a:lnTo>
                        <a:pt x="526" y="871"/>
                      </a:lnTo>
                      <a:lnTo>
                        <a:pt x="595" y="867"/>
                      </a:lnTo>
                      <a:lnTo>
                        <a:pt x="660" y="859"/>
                      </a:lnTo>
                      <a:lnTo>
                        <a:pt x="729" y="852"/>
                      </a:lnTo>
                      <a:lnTo>
                        <a:pt x="790" y="836"/>
                      </a:lnTo>
                      <a:lnTo>
                        <a:pt x="851" y="821"/>
                      </a:lnTo>
                      <a:lnTo>
                        <a:pt x="904" y="802"/>
                      </a:lnTo>
                      <a:lnTo>
                        <a:pt x="957" y="779"/>
                      </a:lnTo>
                      <a:lnTo>
                        <a:pt x="1003" y="752"/>
                      </a:lnTo>
                      <a:lnTo>
                        <a:pt x="1018" y="722"/>
                      </a:lnTo>
                      <a:lnTo>
                        <a:pt x="1030" y="687"/>
                      </a:lnTo>
                      <a:lnTo>
                        <a:pt x="1041" y="649"/>
                      </a:lnTo>
                      <a:lnTo>
                        <a:pt x="1053" y="611"/>
                      </a:lnTo>
                      <a:lnTo>
                        <a:pt x="1060" y="573"/>
                      </a:lnTo>
                      <a:lnTo>
                        <a:pt x="1064" y="531"/>
                      </a:lnTo>
                      <a:lnTo>
                        <a:pt x="1068" y="489"/>
                      </a:lnTo>
                      <a:lnTo>
                        <a:pt x="1072" y="447"/>
                      </a:lnTo>
                      <a:lnTo>
                        <a:pt x="1068" y="401"/>
                      </a:lnTo>
                      <a:lnTo>
                        <a:pt x="1068" y="359"/>
                      </a:lnTo>
                      <a:lnTo>
                        <a:pt x="1060" y="317"/>
                      </a:lnTo>
                      <a:lnTo>
                        <a:pt x="1053" y="271"/>
                      </a:lnTo>
                      <a:lnTo>
                        <a:pt x="1045" y="229"/>
                      </a:lnTo>
                      <a:lnTo>
                        <a:pt x="1034" y="187"/>
                      </a:lnTo>
                      <a:lnTo>
                        <a:pt x="1022" y="149"/>
                      </a:lnTo>
                      <a:lnTo>
                        <a:pt x="1007" y="111"/>
                      </a:lnTo>
                      <a:close/>
                      <a:moveTo>
                        <a:pt x="77" y="726"/>
                      </a:moveTo>
                      <a:lnTo>
                        <a:pt x="80" y="737"/>
                      </a:lnTo>
                      <a:lnTo>
                        <a:pt x="92" y="749"/>
                      </a:lnTo>
                      <a:lnTo>
                        <a:pt x="103" y="760"/>
                      </a:lnTo>
                      <a:lnTo>
                        <a:pt x="122" y="771"/>
                      </a:lnTo>
                      <a:lnTo>
                        <a:pt x="168" y="791"/>
                      </a:lnTo>
                      <a:lnTo>
                        <a:pt x="225" y="802"/>
                      </a:lnTo>
                      <a:lnTo>
                        <a:pt x="294" y="813"/>
                      </a:lnTo>
                      <a:lnTo>
                        <a:pt x="366" y="821"/>
                      </a:lnTo>
                      <a:lnTo>
                        <a:pt x="446" y="825"/>
                      </a:lnTo>
                      <a:lnTo>
                        <a:pt x="530" y="825"/>
                      </a:lnTo>
                      <a:lnTo>
                        <a:pt x="614" y="821"/>
                      </a:lnTo>
                      <a:lnTo>
                        <a:pt x="694" y="813"/>
                      </a:lnTo>
                      <a:lnTo>
                        <a:pt x="771" y="806"/>
                      </a:lnTo>
                      <a:lnTo>
                        <a:pt x="839" y="794"/>
                      </a:lnTo>
                      <a:lnTo>
                        <a:pt x="900" y="779"/>
                      </a:lnTo>
                      <a:lnTo>
                        <a:pt x="946" y="764"/>
                      </a:lnTo>
                      <a:lnTo>
                        <a:pt x="965" y="756"/>
                      </a:lnTo>
                      <a:lnTo>
                        <a:pt x="980" y="745"/>
                      </a:lnTo>
                      <a:lnTo>
                        <a:pt x="992" y="737"/>
                      </a:lnTo>
                      <a:lnTo>
                        <a:pt x="999" y="726"/>
                      </a:lnTo>
                      <a:lnTo>
                        <a:pt x="1011" y="699"/>
                      </a:lnTo>
                      <a:lnTo>
                        <a:pt x="1018" y="668"/>
                      </a:lnTo>
                      <a:lnTo>
                        <a:pt x="1022" y="634"/>
                      </a:lnTo>
                      <a:lnTo>
                        <a:pt x="1026" y="592"/>
                      </a:lnTo>
                      <a:lnTo>
                        <a:pt x="1030" y="504"/>
                      </a:lnTo>
                      <a:lnTo>
                        <a:pt x="1030" y="409"/>
                      </a:lnTo>
                      <a:lnTo>
                        <a:pt x="1022" y="317"/>
                      </a:lnTo>
                      <a:lnTo>
                        <a:pt x="1018" y="237"/>
                      </a:lnTo>
                      <a:lnTo>
                        <a:pt x="1011" y="172"/>
                      </a:lnTo>
                      <a:lnTo>
                        <a:pt x="999" y="130"/>
                      </a:lnTo>
                      <a:lnTo>
                        <a:pt x="995" y="126"/>
                      </a:lnTo>
                      <a:lnTo>
                        <a:pt x="988" y="119"/>
                      </a:lnTo>
                      <a:lnTo>
                        <a:pt x="980" y="111"/>
                      </a:lnTo>
                      <a:lnTo>
                        <a:pt x="965" y="107"/>
                      </a:lnTo>
                      <a:lnTo>
                        <a:pt x="931" y="92"/>
                      </a:lnTo>
                      <a:lnTo>
                        <a:pt x="885" y="80"/>
                      </a:lnTo>
                      <a:lnTo>
                        <a:pt x="832" y="69"/>
                      </a:lnTo>
                      <a:lnTo>
                        <a:pt x="771" y="58"/>
                      </a:lnTo>
                      <a:lnTo>
                        <a:pt x="702" y="50"/>
                      </a:lnTo>
                      <a:lnTo>
                        <a:pt x="633" y="46"/>
                      </a:lnTo>
                      <a:lnTo>
                        <a:pt x="557" y="42"/>
                      </a:lnTo>
                      <a:lnTo>
                        <a:pt x="481" y="42"/>
                      </a:lnTo>
                      <a:lnTo>
                        <a:pt x="408" y="46"/>
                      </a:lnTo>
                      <a:lnTo>
                        <a:pt x="332" y="54"/>
                      </a:lnTo>
                      <a:lnTo>
                        <a:pt x="263" y="65"/>
                      </a:lnTo>
                      <a:lnTo>
                        <a:pt x="195" y="80"/>
                      </a:lnTo>
                      <a:lnTo>
                        <a:pt x="164" y="92"/>
                      </a:lnTo>
                      <a:lnTo>
                        <a:pt x="134" y="103"/>
                      </a:lnTo>
                      <a:lnTo>
                        <a:pt x="107" y="119"/>
                      </a:lnTo>
                      <a:lnTo>
                        <a:pt x="80" y="130"/>
                      </a:lnTo>
                      <a:lnTo>
                        <a:pt x="61" y="210"/>
                      </a:lnTo>
                      <a:lnTo>
                        <a:pt x="46" y="290"/>
                      </a:lnTo>
                      <a:lnTo>
                        <a:pt x="42" y="371"/>
                      </a:lnTo>
                      <a:lnTo>
                        <a:pt x="42" y="447"/>
                      </a:lnTo>
                      <a:lnTo>
                        <a:pt x="46" y="519"/>
                      </a:lnTo>
                      <a:lnTo>
                        <a:pt x="54" y="592"/>
                      </a:lnTo>
                      <a:lnTo>
                        <a:pt x="61" y="661"/>
                      </a:lnTo>
                      <a:lnTo>
                        <a:pt x="77" y="726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400" eaLnBrk="0" hangingPunct="0">
                    <a:buClrTx/>
                    <a:buSzTx/>
                    <a:buFontTx/>
                    <a:buNone/>
                  </a:pPr>
                  <a:endParaRPr lang="pl-PL" smtClean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</a:endParaRPr>
                </a:p>
              </p:txBody>
            </p:sp>
          </p:grpSp>
          <p:sp>
            <p:nvSpPr>
              <p:cNvPr id="150" name="Line 257"/>
              <p:cNvSpPr>
                <a:spLocks noChangeShapeType="1"/>
              </p:cNvSpPr>
              <p:nvPr/>
            </p:nvSpPr>
            <p:spPr bwMode="auto">
              <a:xfrm>
                <a:off x="0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151" name="Line 258"/>
              <p:cNvSpPr>
                <a:spLocks noChangeShapeType="1"/>
              </p:cNvSpPr>
              <p:nvPr/>
            </p:nvSpPr>
            <p:spPr bwMode="auto">
              <a:xfrm>
                <a:off x="3221" y="4065"/>
                <a:ext cx="2517" cy="0"/>
              </a:xfrm>
              <a:prstGeom prst="line">
                <a:avLst/>
              </a:prstGeom>
              <a:noFill/>
              <a:ln w="19050">
                <a:solidFill>
                  <a:srgbClr val="4D4D4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400" eaLnBrk="0" hangingPunct="0">
                  <a:buClrTx/>
                  <a:buSzTx/>
                  <a:buFontTx/>
                  <a:buNone/>
                </a:pPr>
                <a:endParaRPr lang="pl-PL" smtClean="0">
                  <a:solidFill>
                    <a:prstClr val="black"/>
                  </a:solidFill>
                  <a:latin typeface="Arial" panose="020B0604020202020204" pitchFamily="34" charset="0"/>
                  <a:ea typeface="+mn-ea"/>
                </a:endParaRPr>
              </a:p>
            </p:txBody>
          </p:sp>
        </p:grpSp>
        <p:sp>
          <p:nvSpPr>
            <p:cNvPr id="147" name="Text Box 259"/>
            <p:cNvSpPr txBox="1">
              <a:spLocks noChangeArrowheads="1"/>
            </p:cNvSpPr>
            <p:nvPr/>
          </p:nvSpPr>
          <p:spPr bwMode="auto">
            <a:xfrm>
              <a:off x="975" y="4110"/>
              <a:ext cx="17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Urząd Statystyczny w Lublinie</a:t>
              </a:r>
            </a:p>
          </p:txBody>
        </p:sp>
        <p:sp>
          <p:nvSpPr>
            <p:cNvPr id="148" name="Text Box 260"/>
            <p:cNvSpPr txBox="1">
              <a:spLocks noChangeArrowheads="1"/>
            </p:cNvSpPr>
            <p:nvPr/>
          </p:nvSpPr>
          <p:spPr bwMode="auto">
            <a:xfrm>
              <a:off x="3184" y="4110"/>
              <a:ext cx="93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pl-PL" altLang="pl-PL" sz="1400" smtClean="0">
                  <a:solidFill>
                    <a:srgbClr val="000000"/>
                  </a:solidFill>
                  <a:latin typeface="Arial" panose="020B0604020202020204" pitchFamily="34" charset="0"/>
                  <a:ea typeface="+mn-ea"/>
                </a:rPr>
                <a:t>Liczy się każdy</a:t>
              </a:r>
            </a:p>
          </p:txBody>
        </p:sp>
      </p:grpSp>
      <p:graphicFrame>
        <p:nvGraphicFramePr>
          <p:cNvPr id="144" name="Wykres 1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983451"/>
              </p:ext>
            </p:extLst>
          </p:nvPr>
        </p:nvGraphicFramePr>
        <p:xfrm>
          <a:off x="1115616" y="1772817"/>
          <a:ext cx="7848872" cy="422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4" name="pole tekstowe 273"/>
          <p:cNvSpPr txBox="1"/>
          <p:nvPr/>
        </p:nvSpPr>
        <p:spPr>
          <a:xfrm>
            <a:off x="1259855" y="1844824"/>
            <a:ext cx="57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dirty="0">
                <a:solidFill>
                  <a:schemeClr val="tx1"/>
                </a:solidFill>
                <a:latin typeface="+mj-lt"/>
              </a:rPr>
              <a:t>t</a:t>
            </a:r>
            <a:r>
              <a:rPr lang="pl-PL" sz="1200" b="0" dirty="0" smtClean="0">
                <a:solidFill>
                  <a:schemeClr val="tx1"/>
                </a:solidFill>
                <a:latin typeface="+mj-lt"/>
              </a:rPr>
              <a:t>ys.</a:t>
            </a:r>
            <a:endParaRPr lang="pl-PL" sz="12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5647438" y="288311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0" dirty="0" smtClean="0">
                <a:solidFill>
                  <a:schemeClr val="tx1"/>
                </a:solidFill>
              </a:rPr>
              <a:t>9. miejsce</a:t>
            </a:r>
            <a:endParaRPr lang="pl-PL" b="0" dirty="0">
              <a:solidFill>
                <a:schemeClr val="tx1"/>
              </a:solidFill>
            </a:endParaRPr>
          </a:p>
        </p:txBody>
      </p:sp>
      <p:sp>
        <p:nvSpPr>
          <p:cNvPr id="3" name="Strzałka w dół 2"/>
          <p:cNvSpPr/>
          <p:nvPr/>
        </p:nvSpPr>
        <p:spPr bwMode="auto">
          <a:xfrm rot="1200000">
            <a:off x="5575430" y="3252445"/>
            <a:ext cx="72008" cy="36004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8518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12087</TotalTime>
  <Words>907</Words>
  <Application>Microsoft Office PowerPoint</Application>
  <PresentationFormat>Pokaz na ekranie (4:3)</PresentationFormat>
  <Paragraphs>187</Paragraphs>
  <Slides>18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7" baseType="lpstr">
      <vt:lpstr>Microsoft YaHei</vt:lpstr>
      <vt:lpstr>Arial</vt:lpstr>
      <vt:lpstr>Book Antiqua</vt:lpstr>
      <vt:lpstr>Calibri</vt:lpstr>
      <vt:lpstr>Corbel</vt:lpstr>
      <vt:lpstr>Segoe UI</vt:lpstr>
      <vt:lpstr>Times New Roman</vt:lpstr>
      <vt:lpstr>Verdana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Urząd Statystyczny w Lublinie</dc:title>
  <dc:creator>Paweł Fortuna</dc:creator>
  <cp:lastModifiedBy>Dziaduch Sławomir</cp:lastModifiedBy>
  <cp:revision>1022</cp:revision>
  <cp:lastPrinted>2016-09-05T08:06:18Z</cp:lastPrinted>
  <dcterms:created xsi:type="dcterms:W3CDTF">2010-07-13T06:26:35Z</dcterms:created>
  <dcterms:modified xsi:type="dcterms:W3CDTF">2016-09-07T06:54:58Z</dcterms:modified>
</cp:coreProperties>
</file>